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</p:sldMasterIdLst>
  <p:notesMasterIdLst>
    <p:notesMasterId r:id="rId53"/>
  </p:notesMasterIdLst>
  <p:sldIdLst>
    <p:sldId id="2733" r:id="rId2"/>
    <p:sldId id="585" r:id="rId3"/>
    <p:sldId id="2734" r:id="rId4"/>
    <p:sldId id="284" r:id="rId5"/>
    <p:sldId id="570" r:id="rId6"/>
    <p:sldId id="556" r:id="rId7"/>
    <p:sldId id="563" r:id="rId8"/>
    <p:sldId id="565" r:id="rId9"/>
    <p:sldId id="566" r:id="rId10"/>
    <p:sldId id="569" r:id="rId11"/>
    <p:sldId id="298" r:id="rId12"/>
    <p:sldId id="349" r:id="rId13"/>
    <p:sldId id="2742" r:id="rId14"/>
    <p:sldId id="287" r:id="rId15"/>
    <p:sldId id="309" r:id="rId16"/>
    <p:sldId id="571" r:id="rId17"/>
    <p:sldId id="592" r:id="rId18"/>
    <p:sldId id="343" r:id="rId19"/>
    <p:sldId id="568" r:id="rId20"/>
    <p:sldId id="572" r:id="rId21"/>
    <p:sldId id="321" r:id="rId22"/>
    <p:sldId id="322" r:id="rId23"/>
    <p:sldId id="577" r:id="rId24"/>
    <p:sldId id="573" r:id="rId25"/>
    <p:sldId id="339" r:id="rId26"/>
    <p:sldId id="480" r:id="rId27"/>
    <p:sldId id="341" r:id="rId28"/>
    <p:sldId id="574" r:id="rId29"/>
    <p:sldId id="283" r:id="rId30"/>
    <p:sldId id="351" r:id="rId31"/>
    <p:sldId id="304" r:id="rId32"/>
    <p:sldId id="325" r:id="rId33"/>
    <p:sldId id="324" r:id="rId34"/>
    <p:sldId id="326" r:id="rId35"/>
    <p:sldId id="332" r:id="rId36"/>
    <p:sldId id="333" r:id="rId37"/>
    <p:sldId id="334" r:id="rId38"/>
    <p:sldId id="575" r:id="rId39"/>
    <p:sldId id="2739" r:id="rId40"/>
    <p:sldId id="2741" r:id="rId41"/>
    <p:sldId id="296" r:id="rId42"/>
    <p:sldId id="583" r:id="rId43"/>
    <p:sldId id="2732" r:id="rId44"/>
    <p:sldId id="375" r:id="rId45"/>
    <p:sldId id="376" r:id="rId46"/>
    <p:sldId id="584" r:id="rId47"/>
    <p:sldId id="589" r:id="rId48"/>
    <p:sldId id="537" r:id="rId49"/>
    <p:sldId id="590" r:id="rId50"/>
    <p:sldId id="591" r:id="rId51"/>
    <p:sldId id="588" r:id="rId52"/>
  </p:sldIdLst>
  <p:sldSz cx="9144000" cy="5143500" type="screen16x9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EF7FA5-30DF-404B-A919-38B3BE0F9AC1}" v="1" dt="2023-02-20T10:22:13.4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150" autoAdjust="0"/>
    <p:restoredTop sz="94660"/>
  </p:normalViewPr>
  <p:slideViewPr>
    <p:cSldViewPr snapToGrid="0">
      <p:cViewPr varScale="1">
        <p:scale>
          <a:sx n="167" d="100"/>
          <a:sy n="167" d="100"/>
        </p:scale>
        <p:origin x="426" y="13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9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n, Pierre Nicolas" userId="67919323-2a9e-407a-ba8f-538e7cd8aff0" providerId="ADAL" clId="{83EF7FA5-30DF-404B-A919-38B3BE0F9AC1}"/>
    <pc:docChg chg="custSel modSld">
      <pc:chgData name="Caron, Pierre Nicolas" userId="67919323-2a9e-407a-ba8f-538e7cd8aff0" providerId="ADAL" clId="{83EF7FA5-30DF-404B-A919-38B3BE0F9AC1}" dt="2023-02-20T10:22:13.462" v="1"/>
      <pc:docMkLst>
        <pc:docMk/>
      </pc:docMkLst>
      <pc:sldChg chg="addSp delSp modSp mod">
        <pc:chgData name="Caron, Pierre Nicolas" userId="67919323-2a9e-407a-ba8f-538e7cd8aff0" providerId="ADAL" clId="{83EF7FA5-30DF-404B-A919-38B3BE0F9AC1}" dt="2023-02-20T10:22:13.462" v="1"/>
        <pc:sldMkLst>
          <pc:docMk/>
          <pc:sldMk cId="3770514644" sldId="591"/>
        </pc:sldMkLst>
        <pc:spChg chg="add 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8" creationId="{07296A77-3542-774E-FCC0-42539DA7A833}"/>
          </ac:spMkLst>
        </pc:spChg>
        <pc:spChg chg="add 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9" creationId="{250CA4AD-28CD-87AF-4D43-26E3CD1FC9D6}"/>
          </ac:spMkLst>
        </pc:spChg>
        <pc:spChg chg="add 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10" creationId="{B0E9931D-DA67-9145-E59A-26CE6449D8D3}"/>
          </ac:spMkLst>
        </pc:spChg>
        <pc:spChg chg="add 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11" creationId="{8BDC8661-BF19-4844-60A5-F8AC91905EE8}"/>
          </ac:spMkLst>
        </pc:spChg>
        <pc:spChg chg="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16" creationId="{4955DC1D-0137-F37F-CD8A-32DEF2DD318A}"/>
          </ac:spMkLst>
        </pc:spChg>
        <pc:spChg chg="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19" creationId="{25311652-C9A0-2173-80A8-8735A7B38497}"/>
          </ac:spMkLst>
        </pc:spChg>
        <pc:spChg chg="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26" creationId="{69993E14-F24F-E09F-0F8F-D55D0627ED21}"/>
          </ac:spMkLst>
        </pc:spChg>
        <pc:spChg chg="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47" creationId="{7B84174A-C984-B66F-66F9-DE3D560D8234}"/>
          </ac:spMkLst>
        </pc:spChg>
        <pc:spChg chg="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50" creationId="{5EEC1624-AD26-5641-9E6D-0B4963EA573C}"/>
          </ac:spMkLst>
        </pc:spChg>
        <pc:spChg chg="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53" creationId="{DA4E0B98-033C-3D3F-7648-0BDB50CE2758}"/>
          </ac:spMkLst>
        </pc:spChg>
        <pc:spChg chg="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55" creationId="{B1EA7757-A2CA-3C6F-3DD8-57D51DC7E8CB}"/>
          </ac:spMkLst>
        </pc:spChg>
        <pc:spChg chg="mod">
          <ac:chgData name="Caron, Pierre Nicolas" userId="67919323-2a9e-407a-ba8f-538e7cd8aff0" providerId="ADAL" clId="{83EF7FA5-30DF-404B-A919-38B3BE0F9AC1}" dt="2023-02-20T10:22:13.462" v="1"/>
          <ac:spMkLst>
            <pc:docMk/>
            <pc:sldMk cId="3770514644" sldId="591"/>
            <ac:spMk id="57" creationId="{7AB9B370-24E8-7EE1-23E9-5A611CE86CF8}"/>
          </ac:spMkLst>
        </pc:spChg>
        <pc:grpChg chg="add mod">
          <ac:chgData name="Caron, Pierre Nicolas" userId="67919323-2a9e-407a-ba8f-538e7cd8aff0" providerId="ADAL" clId="{83EF7FA5-30DF-404B-A919-38B3BE0F9AC1}" dt="2023-02-20T10:22:13.462" v="1"/>
          <ac:grpSpMkLst>
            <pc:docMk/>
            <pc:sldMk cId="3770514644" sldId="591"/>
            <ac:grpSpMk id="2" creationId="{F4CC86E2-53BE-202A-33A4-76DA0F400C44}"/>
          </ac:grpSpMkLst>
        </pc:grpChg>
        <pc:grpChg chg="add mod">
          <ac:chgData name="Caron, Pierre Nicolas" userId="67919323-2a9e-407a-ba8f-538e7cd8aff0" providerId="ADAL" clId="{83EF7FA5-30DF-404B-A919-38B3BE0F9AC1}" dt="2023-02-20T10:22:13.462" v="1"/>
          <ac:grpSpMkLst>
            <pc:docMk/>
            <pc:sldMk cId="3770514644" sldId="591"/>
            <ac:grpSpMk id="14" creationId="{C2BCBE58-4922-8760-1814-E62ABF71A43A}"/>
          </ac:grpSpMkLst>
        </pc:grpChg>
        <pc:grpChg chg="add mod">
          <ac:chgData name="Caron, Pierre Nicolas" userId="67919323-2a9e-407a-ba8f-538e7cd8aff0" providerId="ADAL" clId="{83EF7FA5-30DF-404B-A919-38B3BE0F9AC1}" dt="2023-02-20T10:22:13.462" v="1"/>
          <ac:grpSpMkLst>
            <pc:docMk/>
            <pc:sldMk cId="3770514644" sldId="591"/>
            <ac:grpSpMk id="17" creationId="{1D06FAA7-FB59-A02A-741C-76DE26D1245C}"/>
          </ac:grpSpMkLst>
        </pc:grpChg>
        <pc:grpChg chg="add mod">
          <ac:chgData name="Caron, Pierre Nicolas" userId="67919323-2a9e-407a-ba8f-538e7cd8aff0" providerId="ADAL" clId="{83EF7FA5-30DF-404B-A919-38B3BE0F9AC1}" dt="2023-02-20T10:22:13.462" v="1"/>
          <ac:grpSpMkLst>
            <pc:docMk/>
            <pc:sldMk cId="3770514644" sldId="591"/>
            <ac:grpSpMk id="20" creationId="{AB6EA642-D0ED-3CFA-B175-84506D95A0F4}"/>
          </ac:grpSpMkLst>
        </pc:grpChg>
        <pc:grpChg chg="add mod">
          <ac:chgData name="Caron, Pierre Nicolas" userId="67919323-2a9e-407a-ba8f-538e7cd8aff0" providerId="ADAL" clId="{83EF7FA5-30DF-404B-A919-38B3BE0F9AC1}" dt="2023-02-20T10:22:13.462" v="1"/>
          <ac:grpSpMkLst>
            <pc:docMk/>
            <pc:sldMk cId="3770514644" sldId="591"/>
            <ac:grpSpMk id="27" creationId="{0E46A810-AC73-E138-0C0C-6BDF5C545C53}"/>
          </ac:grpSpMkLst>
        </pc:grpChg>
        <pc:grpChg chg="del">
          <ac:chgData name="Caron, Pierre Nicolas" userId="67919323-2a9e-407a-ba8f-538e7cd8aff0" providerId="ADAL" clId="{83EF7FA5-30DF-404B-A919-38B3BE0F9AC1}" dt="2023-02-20T10:22:11.487" v="0" actId="478"/>
          <ac:grpSpMkLst>
            <pc:docMk/>
            <pc:sldMk cId="3770514644" sldId="591"/>
            <ac:grpSpMk id="29" creationId="{A40025A2-6479-4179-E0E2-36DDECDA5F7A}"/>
          </ac:grpSpMkLst>
        </pc:grpChg>
        <pc:grpChg chg="add mod">
          <ac:chgData name="Caron, Pierre Nicolas" userId="67919323-2a9e-407a-ba8f-538e7cd8aff0" providerId="ADAL" clId="{83EF7FA5-30DF-404B-A919-38B3BE0F9AC1}" dt="2023-02-20T10:22:13.462" v="1"/>
          <ac:grpSpMkLst>
            <pc:docMk/>
            <pc:sldMk cId="3770514644" sldId="591"/>
            <ac:grpSpMk id="48" creationId="{5FD80D70-93F8-6288-332A-C98C93C1588A}"/>
          </ac:grpSpMkLst>
        </pc:grpChg>
        <pc:grpChg chg="add mod">
          <ac:chgData name="Caron, Pierre Nicolas" userId="67919323-2a9e-407a-ba8f-538e7cd8aff0" providerId="ADAL" clId="{83EF7FA5-30DF-404B-A919-38B3BE0F9AC1}" dt="2023-02-20T10:22:13.462" v="1"/>
          <ac:grpSpMkLst>
            <pc:docMk/>
            <pc:sldMk cId="3770514644" sldId="591"/>
            <ac:grpSpMk id="51" creationId="{4BCA27DE-F758-DAC0-EEE0-A2B763565D23}"/>
          </ac:grpSpMkLst>
        </pc:grpChg>
        <pc:grpChg chg="add mod">
          <ac:chgData name="Caron, Pierre Nicolas" userId="67919323-2a9e-407a-ba8f-538e7cd8aff0" providerId="ADAL" clId="{83EF7FA5-30DF-404B-A919-38B3BE0F9AC1}" dt="2023-02-20T10:22:13.462" v="1"/>
          <ac:grpSpMkLst>
            <pc:docMk/>
            <pc:sldMk cId="3770514644" sldId="591"/>
            <ac:grpSpMk id="54" creationId="{183CEDFC-0932-0F79-9EA4-FB9CA635BA0A}"/>
          </ac:grpSpMkLst>
        </pc:grp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3" creationId="{964BE8AA-1248-5F14-6674-951D745480AC}"/>
          </ac:picMkLst>
        </pc:pic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4" creationId="{85C4039A-300E-361A-F412-15F74E18705B}"/>
          </ac:picMkLst>
        </pc:pic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7" creationId="{53BB24BB-4CC4-95F9-9493-CACACE8C5952}"/>
          </ac:picMkLst>
        </pc:picChg>
        <pc:picChg chg="add 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12" creationId="{1A146DEA-9DDE-4D5B-0E27-20C77B240928}"/>
          </ac:picMkLst>
        </pc:picChg>
        <pc:picChg chg="add 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13" creationId="{FA670B35-4FCF-2547-4129-083C682493C5}"/>
          </ac:picMkLst>
        </pc:pic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15" creationId="{E4A98A2F-4954-4041-03EE-F83D3C69E9CD}"/>
          </ac:picMkLst>
        </pc:pic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18" creationId="{A05F35A3-3631-4112-5940-A9D0A8ACF521}"/>
          </ac:picMkLst>
        </pc:pic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21" creationId="{14FD1C65-D5FB-2C88-B128-C952067DEC78}"/>
          </ac:picMkLst>
        </pc:pic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36" creationId="{F969CD4C-2A45-D23C-7386-D8CC34357F4B}"/>
          </ac:picMkLst>
        </pc:pic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49" creationId="{01554C54-F658-7727-D667-0C39CC0415D1}"/>
          </ac:picMkLst>
        </pc:pic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52" creationId="{BE88C647-2ECB-BD35-8365-68CD18B94D31}"/>
          </ac:picMkLst>
        </pc:picChg>
        <pc:picChg chg="mod">
          <ac:chgData name="Caron, Pierre Nicolas" userId="67919323-2a9e-407a-ba8f-538e7cd8aff0" providerId="ADAL" clId="{83EF7FA5-30DF-404B-A919-38B3BE0F9AC1}" dt="2023-02-20T10:22:13.462" v="1"/>
          <ac:picMkLst>
            <pc:docMk/>
            <pc:sldMk cId="3770514644" sldId="591"/>
            <ac:picMk id="56" creationId="{18D96493-738F-D22A-A224-B617B1F68B2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0B054-3E7B-4DC5-BFE0-AB4C3D6AC7B6}" type="datetimeFigureOut">
              <a:rPr lang="fr-FR" smtClean="0"/>
              <a:t>20/02/2023</a:t>
            </a:fld>
            <a:endParaRPr lang="fr-FR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 dirty="0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0732F-6C6E-4848-AB56-1CC01AECB56A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4881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3188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761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3028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A4050-6412-C74D-BA22-754CBEAE68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683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A4050-6412-C74D-BA22-754CBEAE68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6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0" indent="-184150">
              <a:spcBef>
                <a:spcPts val="225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endParaRPr lang="en-GB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A4050-6412-C74D-BA22-754CBEAE68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4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973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7F486-80D2-4AA6-B466-E7A544642511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8518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544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976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srgbClr val="002060"/>
                </a:solidFill>
              </a:rPr>
              <a:t>Extincteurs</a:t>
            </a:r>
            <a:r>
              <a:rPr lang="fr-FR" sz="1000" baseline="0" dirty="0">
                <a:solidFill>
                  <a:srgbClr val="002060"/>
                </a:solidFill>
              </a:rPr>
              <a:t> portatifs: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srgbClr val="002060"/>
                </a:solidFill>
              </a:rPr>
              <a:t>Nous vous proposons une large gamme : risque courants, feux de gaz, électriques, de métaux, de liquides, avec antigel, …. </a:t>
            </a:r>
          </a:p>
          <a:p>
            <a:pPr algn="l"/>
            <a:endParaRPr lang="fr-FR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Extincteurs mobiles : </a:t>
            </a:r>
          </a:p>
          <a:p>
            <a:pPr algn="l"/>
            <a:r>
              <a:rPr lang="fr-F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moyens sont à prévoir en l’absence de RIA ou d’extinction automatique (R4 APSAD) </a:t>
            </a:r>
          </a:p>
          <a:p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88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srgbClr val="002060"/>
                </a:solidFill>
              </a:rPr>
              <a:t>Extincteurs</a:t>
            </a:r>
            <a:r>
              <a:rPr lang="fr-FR" sz="1000" baseline="0" dirty="0">
                <a:solidFill>
                  <a:srgbClr val="002060"/>
                </a:solidFill>
              </a:rPr>
              <a:t> portatifs: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srgbClr val="002060"/>
                </a:solidFill>
              </a:rPr>
              <a:t>Nous vous proposons une large gamme : risque courants, feux de gaz, électriques, de métaux, de liquides, avec antigel, …. </a:t>
            </a:r>
          </a:p>
          <a:p>
            <a:pPr algn="l"/>
            <a:endParaRPr lang="fr-FR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Extincteurs mobiles : </a:t>
            </a:r>
          </a:p>
          <a:p>
            <a:pPr algn="l"/>
            <a:r>
              <a:rPr lang="fr-F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moyens sont à prévoir en l’absence de RIA ou d’extinction automatique (R4 APSAD) </a:t>
            </a:r>
          </a:p>
          <a:p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89097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srgbClr val="002060"/>
                </a:solidFill>
              </a:rPr>
              <a:t>Extincteurs</a:t>
            </a:r>
            <a:r>
              <a:rPr lang="fr-FR" sz="1000" baseline="0" dirty="0">
                <a:solidFill>
                  <a:srgbClr val="002060"/>
                </a:solidFill>
              </a:rPr>
              <a:t> portatifs: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000" dirty="0">
                <a:solidFill>
                  <a:srgbClr val="002060"/>
                </a:solidFill>
              </a:rPr>
              <a:t>Nous vous proposons une large gamme : risque courants, feux de gaz, électriques, de métaux, de liquides, avec antigel, …. </a:t>
            </a:r>
          </a:p>
          <a:p>
            <a:pPr algn="l"/>
            <a:endParaRPr lang="fr-FR" sz="10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fr-FR" sz="1000" u="sng" dirty="0">
                <a:latin typeface="Arial" panose="020B0604020202020204" pitchFamily="34" charset="0"/>
                <a:cs typeface="Arial" panose="020B0604020202020204" pitchFamily="34" charset="0"/>
              </a:rPr>
              <a:t>Extincteurs mobiles : </a:t>
            </a:r>
          </a:p>
          <a:p>
            <a:pPr algn="l"/>
            <a:r>
              <a:rPr lang="fr-FR" sz="1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moyens sont à prévoir en l’absence de RIA ou d’extinction automatique (R4 APSAD) </a:t>
            </a:r>
          </a:p>
          <a:p>
            <a:endParaRPr lang="fr-FR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9550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016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_titre_Génér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873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180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12652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Généri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6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ctr" anchorCtr="0"/>
          <a:lstStyle>
            <a:lvl1pPr>
              <a:defRPr sz="285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39B770C-F11E-5651-83B9-6CC86156AF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32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A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5B33A84C-D706-C891-15EE-633C499096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095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cend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BDBEC30-E558-1B40-FC34-3341D16EF6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15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Securité électro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227CA0B4-599B-979D-1A6B-23859CC6B6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014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1D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6A0F013B-DA24-1740-FEB0-0D0757384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137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AA72D3C1-D5FF-152B-7131-53D7A3453C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7239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Chubb visiON+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58B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B4B4486-3C15-02B2-3941-B1455E255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761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7B15-1AED-F9E3-2247-98292581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8831" y="1057276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228230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lide_titre_securité-electron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7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4E760-83DC-F441-8F32-E70A0D4F69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92530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3381D5-90FA-5347-9058-012A42C930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04046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41511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9DE1F-13ED-C433-E393-2F16097C70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1014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05B8BF-D966-53F2-E21D-202C5F37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8675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3782-749E-3D18-CEA1-C2F6A02EE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5" y="907496"/>
            <a:ext cx="3886200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83C6E-3407-0FA3-A16D-23C4DCF3A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8675" y="907496"/>
            <a:ext cx="3886201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829C5-6FBE-395E-FD29-2EC280CD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4070-F48D-69A3-7C84-CEA108A8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69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8635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1D898-942E-4091-667F-13F1D74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104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23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" y="0"/>
            <a:ext cx="8229600" cy="85725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7321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392415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66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956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171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Slide_titre_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67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Slide_titre_incend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594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057276"/>
            <a:ext cx="8181975" cy="3799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40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0991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 numCol="3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677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enu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9323" y="0"/>
            <a:ext cx="5044678" cy="51435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4021931" cy="3135664"/>
          </a:xfrm>
        </p:spPr>
        <p:txBody>
          <a:bodyPr numCol="1" spcCol="180000"/>
          <a:lstStyle>
            <a:lvl3pPr>
              <a:spcBef>
                <a:spcPts val="825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414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é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5" y="1275160"/>
            <a:ext cx="2636042" cy="3110573"/>
          </a:xfrm>
        </p:spPr>
        <p:txBody>
          <a:bodyPr/>
          <a:lstStyle>
            <a:lvl1pPr>
              <a:defRPr sz="900"/>
            </a:lvl1pPr>
            <a:lvl2pPr>
              <a:defRPr sz="825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464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6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5E887-2BA7-B6D2-E61F-6B6B92609E5D}"/>
              </a:ext>
            </a:extLst>
          </p:cNvPr>
          <p:cNvSpPr txBox="1"/>
          <p:nvPr userDrawn="1"/>
        </p:nvSpPr>
        <p:spPr>
          <a:xfrm>
            <a:off x="479959" y="4941431"/>
            <a:ext cx="8181974" cy="9233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marL="0" algn="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©2023 Chubb Fire &amp; Security. All Rights Reserved.</a:t>
            </a:r>
          </a:p>
        </p:txBody>
      </p:sp>
      <p:grpSp>
        <p:nvGrpSpPr>
          <p:cNvPr id="7" name="Gridlines" hidden="1">
            <a:extLst>
              <a:ext uri="{FF2B5EF4-FFF2-40B4-BE49-F238E27FC236}">
                <a16:creationId xmlns:a16="http://schemas.microsoft.com/office/drawing/2014/main" id="{75712DD0-BBF6-2162-FF84-97F053C1BEC2}"/>
              </a:ext>
            </a:extLst>
          </p:cNvPr>
          <p:cNvGrpSpPr/>
          <p:nvPr userDrawn="1"/>
        </p:nvGrpSpPr>
        <p:grpSpPr>
          <a:xfrm>
            <a:off x="0" y="-132457"/>
            <a:ext cx="9144029" cy="84808"/>
            <a:chOff x="-1" y="-176609"/>
            <a:chExt cx="12192039" cy="1130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74935-F24F-DB41-CB84-B5C4F415196D}"/>
                </a:ext>
              </a:extLst>
            </p:cNvPr>
            <p:cNvSpPr/>
            <p:nvPr userDrawn="1"/>
          </p:nvSpPr>
          <p:spPr>
            <a:xfrm flipV="1">
              <a:off x="415781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2A7A23-9066-9A2F-12BA-64219710B808}"/>
                </a:ext>
              </a:extLst>
            </p:cNvPr>
            <p:cNvSpPr/>
            <p:nvPr userDrawn="1"/>
          </p:nvSpPr>
          <p:spPr>
            <a:xfrm flipV="1">
              <a:off x="785423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EC9EA-CC50-93FD-E35C-9039E6BF63FA}"/>
                </a:ext>
              </a:extLst>
            </p:cNvPr>
            <p:cNvSpPr/>
            <p:nvPr userDrawn="1"/>
          </p:nvSpPr>
          <p:spPr>
            <a:xfrm flipV="1">
              <a:off x="323371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5253B-C8B9-B213-0549-C2CABE83767A}"/>
                </a:ext>
              </a:extLst>
            </p:cNvPr>
            <p:cNvSpPr/>
            <p:nvPr userDrawn="1"/>
          </p:nvSpPr>
          <p:spPr>
            <a:xfrm flipV="1">
              <a:off x="230960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3E685-AFB0-3808-02C0-41443FB78C4F}"/>
                </a:ext>
              </a:extLst>
            </p:cNvPr>
            <p:cNvSpPr/>
            <p:nvPr userDrawn="1"/>
          </p:nvSpPr>
          <p:spPr>
            <a:xfrm flipV="1">
              <a:off x="138550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39E96B-AA98-8740-AD85-F44E2A1506CA}"/>
                </a:ext>
              </a:extLst>
            </p:cNvPr>
            <p:cNvSpPr/>
            <p:nvPr userDrawn="1"/>
          </p:nvSpPr>
          <p:spPr>
            <a:xfrm flipV="1">
              <a:off x="-1" y="-174106"/>
              <a:ext cx="6413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35EF18-40B9-9508-592E-825ACDB0B0E2}"/>
                </a:ext>
              </a:extLst>
            </p:cNvPr>
            <p:cNvSpPr/>
            <p:nvPr userDrawn="1"/>
          </p:nvSpPr>
          <p:spPr>
            <a:xfrm flipV="1">
              <a:off x="508191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907C7-C78D-3E5D-9D4C-B25DC042006E}"/>
                </a:ext>
              </a:extLst>
            </p:cNvPr>
            <p:cNvSpPr/>
            <p:nvPr userDrawn="1"/>
          </p:nvSpPr>
          <p:spPr>
            <a:xfrm flipV="1">
              <a:off x="600602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38D4F-DEA9-83FD-CC53-E7CDFD726285}"/>
                </a:ext>
              </a:extLst>
            </p:cNvPr>
            <p:cNvSpPr/>
            <p:nvPr userDrawn="1"/>
          </p:nvSpPr>
          <p:spPr>
            <a:xfrm flipV="1">
              <a:off x="693012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AFE754-46E1-3D64-8D7D-FDFADE6C600C}"/>
                </a:ext>
              </a:extLst>
            </p:cNvPr>
            <p:cNvSpPr/>
            <p:nvPr userDrawn="1"/>
          </p:nvSpPr>
          <p:spPr>
            <a:xfrm flipV="1">
              <a:off x="877833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90E372-E36D-0D7B-A3EF-779A78A71F8F}"/>
                </a:ext>
              </a:extLst>
            </p:cNvPr>
            <p:cNvSpPr/>
            <p:nvPr userDrawn="1"/>
          </p:nvSpPr>
          <p:spPr>
            <a:xfrm flipV="1">
              <a:off x="970243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277D9C-E3A1-CA8B-4D2E-2D9B083A5095}"/>
                </a:ext>
              </a:extLst>
            </p:cNvPr>
            <p:cNvSpPr/>
            <p:nvPr userDrawn="1"/>
          </p:nvSpPr>
          <p:spPr>
            <a:xfrm flipV="1">
              <a:off x="1062654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A81F11-1656-D5A3-5479-A9B8032D2617}"/>
                </a:ext>
              </a:extLst>
            </p:cNvPr>
            <p:cNvSpPr/>
            <p:nvPr userDrawn="1"/>
          </p:nvSpPr>
          <p:spPr>
            <a:xfrm flipV="1">
              <a:off x="11550650" y="-176609"/>
              <a:ext cx="641388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 dirty="0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668E0AB0-194F-73A3-1EAB-3AA898FC2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49715" b="39212"/>
          <a:stretch/>
        </p:blipFill>
        <p:spPr>
          <a:xfrm>
            <a:off x="-1" y="3387325"/>
            <a:ext cx="1305425" cy="17561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58F7F-EA99-BFEA-0CFD-2C65294D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725E6-0AD0-F8C2-0848-43E86E252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4" y="1283515"/>
            <a:ext cx="8181974" cy="3127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EB73A-9082-6DB0-F00E-EBEA97D47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3300" y="5191149"/>
            <a:ext cx="2057400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9D62C7ED-EA11-4660-8D83-4EDD8630AB5A}" type="datetime1">
              <a:rPr lang="en-US" smtClean="0"/>
              <a:t>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3420-8F4F-73C2-7C21-BE3DA3136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014" y="5191149"/>
            <a:ext cx="1529689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="0" cap="none" spc="38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068C-F84C-EC00-DD75-0749498A3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67BE01-0F1C-3000-08D0-5FD554030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83194" r="28994"/>
          <a:stretch/>
        </p:blipFill>
        <p:spPr>
          <a:xfrm>
            <a:off x="5086669" y="-1878"/>
            <a:ext cx="4057360" cy="106867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D75367-A008-F0C8-86DB-6CE2BEB8367D}"/>
              </a:ext>
            </a:extLst>
          </p:cNvPr>
          <p:cNvCxnSpPr>
            <a:cxnSpLocks/>
          </p:cNvCxnSpPr>
          <p:nvPr userDrawn="1"/>
        </p:nvCxnSpPr>
        <p:spPr>
          <a:xfrm>
            <a:off x="5448925" y="5056903"/>
            <a:ext cx="32140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4">
            <a:extLst>
              <a:ext uri="{FF2B5EF4-FFF2-40B4-BE49-F238E27FC236}">
                <a16:creationId xmlns:a16="http://schemas.microsoft.com/office/drawing/2014/main" id="{F42B04C5-B2EE-D69E-C376-8FEC1F6F9122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51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  <p:sldLayoutId id="2147483687" r:id="rId20"/>
    <p:sldLayoutId id="2147483688" r:id="rId21"/>
    <p:sldLayoutId id="2147483689" r:id="rId22"/>
    <p:sldLayoutId id="2147483690" r:id="rId23"/>
    <p:sldLayoutId id="2147483691" r:id="rId24"/>
    <p:sldLayoutId id="2147483692" r:id="rId25"/>
    <p:sldLayoutId id="2147483693" r:id="rId26"/>
    <p:sldLayoutId id="2147483694" r:id="rId27"/>
    <p:sldLayoutId id="2147483695" r:id="rId28"/>
    <p:sldLayoutId id="2147483662" r:id="rId29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136922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3pPr>
      <a:lvl4pPr marL="269081" indent="-132160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406004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3585" indent="-103585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03597" indent="-92869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04">
          <p15:clr>
            <a:srgbClr val="F26B43"/>
          </p15:clr>
        </p15:guide>
        <p15:guide id="4" pos="7276">
          <p15:clr>
            <a:srgbClr val="F26B43"/>
          </p15:clr>
        </p15:guide>
        <p15:guide id="5" pos="6807">
          <p15:clr>
            <a:srgbClr val="F26B43"/>
          </p15:clr>
        </p15:guide>
        <p15:guide id="6" pos="6693">
          <p15:clr>
            <a:srgbClr val="F26B43"/>
          </p15:clr>
        </p15:guide>
        <p15:guide id="7" pos="6227">
          <p15:clr>
            <a:srgbClr val="F26B43"/>
          </p15:clr>
        </p15:guide>
        <p15:guide id="8" pos="6113">
          <p15:clr>
            <a:srgbClr val="F26B43"/>
          </p15:clr>
        </p15:guide>
        <p15:guide id="9" pos="5643">
          <p15:clr>
            <a:srgbClr val="F26B43"/>
          </p15:clr>
        </p15:guide>
        <p15:guide id="10" pos="5528">
          <p15:clr>
            <a:srgbClr val="F26B43"/>
          </p15:clr>
        </p15:guide>
        <p15:guide id="11" pos="5061">
          <p15:clr>
            <a:srgbClr val="F26B43"/>
          </p15:clr>
        </p15:guide>
        <p15:guide id="12" pos="4946">
          <p15:clr>
            <a:srgbClr val="F26B43"/>
          </p15:clr>
        </p15:guide>
        <p15:guide id="13" pos="4479">
          <p15:clr>
            <a:srgbClr val="F26B43"/>
          </p15:clr>
        </p15:guide>
        <p15:guide id="14" pos="4365">
          <p15:clr>
            <a:srgbClr val="F26B43"/>
          </p15:clr>
        </p15:guide>
        <p15:guide id="15" pos="3897">
          <p15:clr>
            <a:srgbClr val="F26B43"/>
          </p15:clr>
        </p15:guide>
        <p15:guide id="16" pos="3782">
          <p15:clr>
            <a:srgbClr val="F26B43"/>
          </p15:clr>
        </p15:guide>
        <p15:guide id="17" pos="3315">
          <p15:clr>
            <a:srgbClr val="F26B43"/>
          </p15:clr>
        </p15:guide>
        <p15:guide id="18" pos="3201">
          <p15:clr>
            <a:srgbClr val="F26B43"/>
          </p15:clr>
        </p15:guide>
        <p15:guide id="19" pos="2733">
          <p15:clr>
            <a:srgbClr val="F26B43"/>
          </p15:clr>
        </p15:guide>
        <p15:guide id="20" pos="2618">
          <p15:clr>
            <a:srgbClr val="F26B43"/>
          </p15:clr>
        </p15:guide>
        <p15:guide id="21" pos="2036">
          <p15:clr>
            <a:srgbClr val="F26B43"/>
          </p15:clr>
        </p15:guide>
        <p15:guide id="22" pos="2151">
          <p15:clr>
            <a:srgbClr val="F26B43"/>
          </p15:clr>
        </p15:guide>
        <p15:guide id="23" pos="1568">
          <p15:clr>
            <a:srgbClr val="F26B43"/>
          </p15:clr>
        </p15:guide>
        <p15:guide id="24" pos="1454">
          <p15:clr>
            <a:srgbClr val="F26B43"/>
          </p15:clr>
        </p15:guide>
        <p15:guide id="25" pos="986">
          <p15:clr>
            <a:srgbClr val="F26B43"/>
          </p15:clr>
        </p15:guide>
        <p15:guide id="26" pos="872">
          <p15:clr>
            <a:srgbClr val="F26B43"/>
          </p15:clr>
        </p15:guide>
        <p15:guide id="27" orient="horz" pos="210">
          <p15:clr>
            <a:srgbClr val="F26B43"/>
          </p15:clr>
        </p15:guide>
        <p15:guide id="28" orient="horz" pos="448">
          <p15:clr>
            <a:srgbClr val="F26B43"/>
          </p15:clr>
        </p15:guide>
        <p15:guide id="29" orient="horz" pos="888">
          <p15:clr>
            <a:srgbClr val="F26B43"/>
          </p15:clr>
        </p15:guide>
        <p15:guide id="30" orient="horz" pos="4173">
          <p15:clr>
            <a:srgbClr val="F26B43"/>
          </p15:clr>
        </p15:guide>
        <p15:guide id="31" orient="horz" pos="3698">
          <p15:clr>
            <a:srgbClr val="F26B43"/>
          </p15:clr>
        </p15:guide>
        <p15:guide id="32" orient="horz" pos="595">
          <p15:clr>
            <a:srgbClr val="F26B43"/>
          </p15:clr>
        </p15:guide>
        <p15:guide id="33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slide" Target="slide42.xml"/><Relationship Id="rId3" Type="http://schemas.openxmlformats.org/officeDocument/2006/relationships/image" Target="../media/image22.png"/><Relationship Id="rId21" Type="http://schemas.openxmlformats.org/officeDocument/2006/relationships/image" Target="../media/image37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5.png"/><Relationship Id="rId2" Type="http://schemas.openxmlformats.org/officeDocument/2006/relationships/image" Target="../media/image21.png"/><Relationship Id="rId16" Type="http://schemas.openxmlformats.org/officeDocument/2006/relationships/slide" Target="slide1.xml"/><Relationship Id="rId20" Type="http://schemas.openxmlformats.org/officeDocument/2006/relationships/slide" Target="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6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36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slide" Target="slide42.xml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3.png"/><Relationship Id="rId11" Type="http://schemas.openxmlformats.org/officeDocument/2006/relationships/image" Target="../media/image35.png"/><Relationship Id="rId5" Type="http://schemas.openxmlformats.org/officeDocument/2006/relationships/hyperlink" Target="file:///C:\Users\pierre-nicolas.caron\Documents\Chubb\DFHS\Xtralis\Films%20-%20animations%20diverses%20Xtralis\25620_01_animation_dual_beam_OSID_movie.avi" TargetMode="External"/><Relationship Id="rId15" Type="http://schemas.openxmlformats.org/officeDocument/2006/relationships/image" Target="../media/image37.png"/><Relationship Id="rId10" Type="http://schemas.openxmlformats.org/officeDocument/2006/relationships/slide" Target="slide1.xml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13" Type="http://schemas.openxmlformats.org/officeDocument/2006/relationships/image" Target="../media/image35.png"/><Relationship Id="rId3" Type="http://schemas.openxmlformats.org/officeDocument/2006/relationships/image" Target="../media/image73.png"/><Relationship Id="rId7" Type="http://schemas.openxmlformats.org/officeDocument/2006/relationships/image" Target="../media/image119.emf"/><Relationship Id="rId12" Type="http://schemas.openxmlformats.org/officeDocument/2006/relationships/slide" Target="slide1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6.png"/><Relationship Id="rId11" Type="http://schemas.openxmlformats.org/officeDocument/2006/relationships/image" Target="../media/image121.png"/><Relationship Id="rId5" Type="http://schemas.openxmlformats.org/officeDocument/2006/relationships/image" Target="../media/image118.png"/><Relationship Id="rId15" Type="http://schemas.openxmlformats.org/officeDocument/2006/relationships/image" Target="../media/image36.png"/><Relationship Id="rId10" Type="http://schemas.openxmlformats.org/officeDocument/2006/relationships/hyperlink" Target="http://www.cnpp.com/" TargetMode="External"/><Relationship Id="rId4" Type="http://schemas.openxmlformats.org/officeDocument/2006/relationships/image" Target="../media/image117.jpeg"/><Relationship Id="rId9" Type="http://schemas.openxmlformats.org/officeDocument/2006/relationships/image" Target="../media/image34.png"/><Relationship Id="rId14" Type="http://schemas.openxmlformats.org/officeDocument/2006/relationships/slide" Target="slide4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1.xml"/><Relationship Id="rId18" Type="http://schemas.openxmlformats.org/officeDocument/2006/relationships/image" Target="../media/image37.png"/><Relationship Id="rId3" Type="http://schemas.openxmlformats.org/officeDocument/2006/relationships/image" Target="../media/image122.jpeg"/><Relationship Id="rId7" Type="http://schemas.openxmlformats.org/officeDocument/2006/relationships/image" Target="../media/image120.emf"/><Relationship Id="rId12" Type="http://schemas.openxmlformats.org/officeDocument/2006/relationships/image" Target="../media/image126.jpeg"/><Relationship Id="rId17" Type="http://schemas.openxmlformats.org/officeDocument/2006/relationships/slide" Target="slide3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9.emf"/><Relationship Id="rId11" Type="http://schemas.openxmlformats.org/officeDocument/2006/relationships/image" Target="../media/image125.png"/><Relationship Id="rId5" Type="http://schemas.openxmlformats.org/officeDocument/2006/relationships/image" Target="../media/image66.png"/><Relationship Id="rId15" Type="http://schemas.openxmlformats.org/officeDocument/2006/relationships/slide" Target="slide42.xml"/><Relationship Id="rId10" Type="http://schemas.openxmlformats.org/officeDocument/2006/relationships/image" Target="../media/image124.png"/><Relationship Id="rId4" Type="http://schemas.openxmlformats.org/officeDocument/2006/relationships/image" Target="../media/image123.png"/><Relationship Id="rId9" Type="http://schemas.openxmlformats.org/officeDocument/2006/relationships/image" Target="../media/image62.png"/><Relationship Id="rId1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130.jpeg"/><Relationship Id="rId18" Type="http://schemas.openxmlformats.org/officeDocument/2006/relationships/slide" Target="slide42.xml"/><Relationship Id="rId3" Type="http://schemas.openxmlformats.org/officeDocument/2006/relationships/image" Target="../media/image122.jpeg"/><Relationship Id="rId21" Type="http://schemas.openxmlformats.org/officeDocument/2006/relationships/image" Target="../media/image37.png"/><Relationship Id="rId7" Type="http://schemas.openxmlformats.org/officeDocument/2006/relationships/image" Target="../media/image120.emf"/><Relationship Id="rId12" Type="http://schemas.openxmlformats.org/officeDocument/2006/relationships/image" Target="../media/image129.png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6" Type="http://schemas.openxmlformats.org/officeDocument/2006/relationships/slide" Target="slide1.xml"/><Relationship Id="rId20" Type="http://schemas.openxmlformats.org/officeDocument/2006/relationships/slide" Target="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19.emf"/><Relationship Id="rId11" Type="http://schemas.openxmlformats.org/officeDocument/2006/relationships/image" Target="../media/image128.jpeg"/><Relationship Id="rId5" Type="http://schemas.openxmlformats.org/officeDocument/2006/relationships/image" Target="../media/image66.png"/><Relationship Id="rId15" Type="http://schemas.openxmlformats.org/officeDocument/2006/relationships/image" Target="../media/image132.jpeg"/><Relationship Id="rId10" Type="http://schemas.openxmlformats.org/officeDocument/2006/relationships/image" Target="../media/image127.png"/><Relationship Id="rId19" Type="http://schemas.openxmlformats.org/officeDocument/2006/relationships/image" Target="../media/image36.png"/><Relationship Id="rId4" Type="http://schemas.openxmlformats.org/officeDocument/2006/relationships/image" Target="../media/image123.png"/><Relationship Id="rId9" Type="http://schemas.openxmlformats.org/officeDocument/2006/relationships/image" Target="../media/image72.tiff"/><Relationship Id="rId14" Type="http://schemas.openxmlformats.org/officeDocument/2006/relationships/image" Target="../media/image13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71.emf"/><Relationship Id="rId18" Type="http://schemas.openxmlformats.org/officeDocument/2006/relationships/image" Target="../media/image36.png"/><Relationship Id="rId3" Type="http://schemas.openxmlformats.org/officeDocument/2006/relationships/image" Target="../media/image134.jpeg"/><Relationship Id="rId7" Type="http://schemas.openxmlformats.org/officeDocument/2006/relationships/image" Target="../media/image137.jpeg"/><Relationship Id="rId12" Type="http://schemas.openxmlformats.org/officeDocument/2006/relationships/image" Target="../media/image139.png"/><Relationship Id="rId17" Type="http://schemas.openxmlformats.org/officeDocument/2006/relationships/slide" Target="slide42.xml"/><Relationship Id="rId2" Type="http://schemas.openxmlformats.org/officeDocument/2006/relationships/image" Target="../media/image133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7.jpeg"/><Relationship Id="rId11" Type="http://schemas.openxmlformats.org/officeDocument/2006/relationships/image" Target="../media/image34.png"/><Relationship Id="rId5" Type="http://schemas.openxmlformats.org/officeDocument/2006/relationships/image" Target="../media/image136.jpeg"/><Relationship Id="rId15" Type="http://schemas.openxmlformats.org/officeDocument/2006/relationships/slide" Target="slide1.xml"/><Relationship Id="rId10" Type="http://schemas.openxmlformats.org/officeDocument/2006/relationships/image" Target="../media/image66.png"/><Relationship Id="rId19" Type="http://schemas.openxmlformats.org/officeDocument/2006/relationships/slide" Target="slide3.xml"/><Relationship Id="rId4" Type="http://schemas.openxmlformats.org/officeDocument/2006/relationships/image" Target="../media/image135.jpeg"/><Relationship Id="rId9" Type="http://schemas.openxmlformats.org/officeDocument/2006/relationships/image" Target="../media/image138.png"/><Relationship Id="rId14" Type="http://schemas.openxmlformats.org/officeDocument/2006/relationships/image" Target="../media/image1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slide" Target="slide1.xml"/><Relationship Id="rId18" Type="http://schemas.openxmlformats.org/officeDocument/2006/relationships/image" Target="../media/image3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12" Type="http://schemas.openxmlformats.org/officeDocument/2006/relationships/image" Target="../media/image140.png"/><Relationship Id="rId17" Type="http://schemas.openxmlformats.org/officeDocument/2006/relationships/slide" Target="slide3.xml"/><Relationship Id="rId2" Type="http://schemas.openxmlformats.org/officeDocument/2006/relationships/image" Target="../media/image141.jpe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5.png"/><Relationship Id="rId11" Type="http://schemas.openxmlformats.org/officeDocument/2006/relationships/image" Target="../media/image148.png"/><Relationship Id="rId5" Type="http://schemas.openxmlformats.org/officeDocument/2006/relationships/image" Target="../media/image144.png"/><Relationship Id="rId15" Type="http://schemas.openxmlformats.org/officeDocument/2006/relationships/slide" Target="slide42.xml"/><Relationship Id="rId10" Type="http://schemas.openxmlformats.org/officeDocument/2006/relationships/image" Target="../media/image147.png"/><Relationship Id="rId4" Type="http://schemas.openxmlformats.org/officeDocument/2006/relationships/image" Target="../media/image143.jpeg"/><Relationship Id="rId9" Type="http://schemas.openxmlformats.org/officeDocument/2006/relationships/image" Target="../media/image34.png"/><Relationship Id="rId1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slide" Target="slide42.xml"/><Relationship Id="rId3" Type="http://schemas.openxmlformats.org/officeDocument/2006/relationships/image" Target="../media/image65.png"/><Relationship Id="rId7" Type="http://schemas.openxmlformats.org/officeDocument/2006/relationships/image" Target="../media/image66.png"/><Relationship Id="rId12" Type="http://schemas.openxmlformats.org/officeDocument/2006/relationships/image" Target="../media/image35.png"/><Relationship Id="rId2" Type="http://schemas.openxmlformats.org/officeDocument/2006/relationships/image" Target="../media/image149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1.png"/><Relationship Id="rId11" Type="http://schemas.openxmlformats.org/officeDocument/2006/relationships/slide" Target="slide1.xml"/><Relationship Id="rId5" Type="http://schemas.openxmlformats.org/officeDocument/2006/relationships/image" Target="../media/image150.jpeg"/><Relationship Id="rId15" Type="http://schemas.openxmlformats.org/officeDocument/2006/relationships/slide" Target="slide3.xml"/><Relationship Id="rId10" Type="http://schemas.openxmlformats.org/officeDocument/2006/relationships/image" Target="../media/image34.png"/><Relationship Id="rId4" Type="http://schemas.microsoft.com/office/2007/relationships/hdphoto" Target="../media/hdphoto2.wdp"/><Relationship Id="rId9" Type="http://schemas.openxmlformats.org/officeDocument/2006/relationships/image" Target="../media/image153.png"/><Relationship Id="rId1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55.png"/><Relationship Id="rId7" Type="http://schemas.openxmlformats.org/officeDocument/2006/relationships/slide" Target="slide1.xml"/><Relationship Id="rId12" Type="http://schemas.openxmlformats.org/officeDocument/2006/relationships/image" Target="../media/image37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8.png"/><Relationship Id="rId11" Type="http://schemas.openxmlformats.org/officeDocument/2006/relationships/slide" Target="slide3.xml"/><Relationship Id="rId5" Type="http://schemas.openxmlformats.org/officeDocument/2006/relationships/image" Target="../media/image157.png"/><Relationship Id="rId10" Type="http://schemas.openxmlformats.org/officeDocument/2006/relationships/image" Target="../media/image36.png"/><Relationship Id="rId4" Type="http://schemas.openxmlformats.org/officeDocument/2006/relationships/image" Target="../media/image156.png"/><Relationship Id="rId9" Type="http://schemas.openxmlformats.org/officeDocument/2006/relationships/slide" Target="slide4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35.png"/><Relationship Id="rId3" Type="http://schemas.openxmlformats.org/officeDocument/2006/relationships/image" Target="../media/image160.png"/><Relationship Id="rId7" Type="http://schemas.openxmlformats.org/officeDocument/2006/relationships/image" Target="../media/image65.png"/><Relationship Id="rId12" Type="http://schemas.openxmlformats.org/officeDocument/2006/relationships/slide" Target="slide1.xml"/><Relationship Id="rId17" Type="http://schemas.openxmlformats.org/officeDocument/2006/relationships/image" Target="../media/image37.png"/><Relationship Id="rId2" Type="http://schemas.openxmlformats.org/officeDocument/2006/relationships/image" Target="../media/image159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1.wdp"/><Relationship Id="rId11" Type="http://schemas.openxmlformats.org/officeDocument/2006/relationships/image" Target="../media/image162.png"/><Relationship Id="rId5" Type="http://schemas.openxmlformats.org/officeDocument/2006/relationships/image" Target="../media/image64.png"/><Relationship Id="rId15" Type="http://schemas.openxmlformats.org/officeDocument/2006/relationships/image" Target="../media/image36.png"/><Relationship Id="rId10" Type="http://schemas.openxmlformats.org/officeDocument/2006/relationships/image" Target="../media/image34.png"/><Relationship Id="rId4" Type="http://schemas.openxmlformats.org/officeDocument/2006/relationships/image" Target="../media/image161.jpeg"/><Relationship Id="rId9" Type="http://schemas.openxmlformats.org/officeDocument/2006/relationships/image" Target="../media/image66.png"/><Relationship Id="rId14" Type="http://schemas.openxmlformats.org/officeDocument/2006/relationships/slide" Target="slide4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16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8.xml"/><Relationship Id="rId6" Type="http://schemas.openxmlformats.org/officeDocument/2006/relationships/slide" Target="slide3.xml"/><Relationship Id="rId11" Type="http://schemas.openxmlformats.org/officeDocument/2006/relationships/image" Target="../media/image166.png"/><Relationship Id="rId5" Type="http://schemas.openxmlformats.org/officeDocument/2006/relationships/image" Target="../media/image36.png"/><Relationship Id="rId10" Type="http://schemas.openxmlformats.org/officeDocument/2006/relationships/image" Target="../media/image165.png"/><Relationship Id="rId4" Type="http://schemas.openxmlformats.org/officeDocument/2006/relationships/slide" Target="slide42.xml"/><Relationship Id="rId9" Type="http://schemas.openxmlformats.org/officeDocument/2006/relationships/image" Target="../media/image16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9.jpeg"/><Relationship Id="rId7" Type="http://schemas.openxmlformats.org/officeDocument/2006/relationships/slide" Target="slide1.xml"/><Relationship Id="rId12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://www.interieur.gouv.fr/" TargetMode="External"/><Relationship Id="rId11" Type="http://schemas.openxmlformats.org/officeDocument/2006/relationships/slide" Target="slide3.xml"/><Relationship Id="rId5" Type="http://schemas.openxmlformats.org/officeDocument/2006/relationships/image" Target="../media/image41.jpeg"/><Relationship Id="rId10" Type="http://schemas.openxmlformats.org/officeDocument/2006/relationships/image" Target="../media/image36.png"/><Relationship Id="rId4" Type="http://schemas.openxmlformats.org/officeDocument/2006/relationships/image" Target="../media/image40.jpeg"/><Relationship Id="rId9" Type="http://schemas.openxmlformats.org/officeDocument/2006/relationships/slide" Target="slide4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70.jpeg"/><Relationship Id="rId7" Type="http://schemas.openxmlformats.org/officeDocument/2006/relationships/slide" Target="slide42.xml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5.png"/><Relationship Id="rId5" Type="http://schemas.openxmlformats.org/officeDocument/2006/relationships/slide" Target="slide1.xml"/><Relationship Id="rId10" Type="http://schemas.openxmlformats.org/officeDocument/2006/relationships/image" Target="../media/image37.png"/><Relationship Id="rId4" Type="http://schemas.openxmlformats.org/officeDocument/2006/relationships/image" Target="../media/image171.jpeg"/><Relationship Id="rId9" Type="http://schemas.openxmlformats.org/officeDocument/2006/relationships/slide" Target="slide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jpeg"/><Relationship Id="rId13" Type="http://schemas.openxmlformats.org/officeDocument/2006/relationships/image" Target="../media/image35.png"/><Relationship Id="rId3" Type="http://schemas.openxmlformats.org/officeDocument/2006/relationships/image" Target="../media/image66.png"/><Relationship Id="rId7" Type="http://schemas.openxmlformats.org/officeDocument/2006/relationships/image" Target="../media/image175.jpeg"/><Relationship Id="rId12" Type="http://schemas.openxmlformats.org/officeDocument/2006/relationships/slide" Target="slide1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6" Type="http://schemas.openxmlformats.org/officeDocument/2006/relationships/slide" Target="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74.jpeg"/><Relationship Id="rId11" Type="http://schemas.openxmlformats.org/officeDocument/2006/relationships/image" Target="../media/image178.png"/><Relationship Id="rId5" Type="http://schemas.openxmlformats.org/officeDocument/2006/relationships/image" Target="../media/image173.png"/><Relationship Id="rId15" Type="http://schemas.openxmlformats.org/officeDocument/2006/relationships/image" Target="../media/image36.png"/><Relationship Id="rId10" Type="http://schemas.openxmlformats.org/officeDocument/2006/relationships/image" Target="../media/image177.png"/><Relationship Id="rId4" Type="http://schemas.openxmlformats.org/officeDocument/2006/relationships/image" Target="../media/image172.jpeg"/><Relationship Id="rId9" Type="http://schemas.openxmlformats.org/officeDocument/2006/relationships/image" Target="../media/image94.png"/><Relationship Id="rId14" Type="http://schemas.openxmlformats.org/officeDocument/2006/relationships/slide" Target="slide4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36.png"/><Relationship Id="rId3" Type="http://schemas.openxmlformats.org/officeDocument/2006/relationships/image" Target="../media/image180.jpeg"/><Relationship Id="rId7" Type="http://schemas.openxmlformats.org/officeDocument/2006/relationships/image" Target="../media/image66.png"/><Relationship Id="rId12" Type="http://schemas.openxmlformats.org/officeDocument/2006/relationships/slide" Target="slide42.xml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3.png"/><Relationship Id="rId11" Type="http://schemas.openxmlformats.org/officeDocument/2006/relationships/image" Target="../media/image35.png"/><Relationship Id="rId5" Type="http://schemas.openxmlformats.org/officeDocument/2006/relationships/image" Target="../media/image182.png"/><Relationship Id="rId15" Type="http://schemas.openxmlformats.org/officeDocument/2006/relationships/image" Target="../media/image37.png"/><Relationship Id="rId10" Type="http://schemas.openxmlformats.org/officeDocument/2006/relationships/slide" Target="slide1.xml"/><Relationship Id="rId4" Type="http://schemas.openxmlformats.org/officeDocument/2006/relationships/image" Target="../media/image181.jpeg"/><Relationship Id="rId9" Type="http://schemas.openxmlformats.org/officeDocument/2006/relationships/image" Target="../media/image178.png"/><Relationship Id="rId14" Type="http://schemas.openxmlformats.org/officeDocument/2006/relationships/slide" Target="slide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90.emf"/><Relationship Id="rId3" Type="http://schemas.openxmlformats.org/officeDocument/2006/relationships/image" Target="../media/image35.png"/><Relationship Id="rId7" Type="http://schemas.openxmlformats.org/officeDocument/2006/relationships/image" Target="../media/image185.jpeg"/><Relationship Id="rId12" Type="http://schemas.openxmlformats.org/officeDocument/2006/relationships/image" Target="../media/image189.emf"/><Relationship Id="rId2" Type="http://schemas.openxmlformats.org/officeDocument/2006/relationships/slide" Target="slide1.xml"/><Relationship Id="rId16" Type="http://schemas.openxmlformats.org/officeDocument/2006/relationships/image" Target="../media/image178.png"/><Relationship Id="rId1" Type="http://schemas.openxmlformats.org/officeDocument/2006/relationships/slideLayout" Target="../slideLayouts/slideLayout28.xml"/><Relationship Id="rId6" Type="http://schemas.openxmlformats.org/officeDocument/2006/relationships/slide" Target="slide3.xml"/><Relationship Id="rId11" Type="http://schemas.openxmlformats.org/officeDocument/2006/relationships/image" Target="../media/image188.png"/><Relationship Id="rId5" Type="http://schemas.openxmlformats.org/officeDocument/2006/relationships/image" Target="../media/image184.jpeg"/><Relationship Id="rId15" Type="http://schemas.openxmlformats.org/officeDocument/2006/relationships/image" Target="../media/image177.png"/><Relationship Id="rId10" Type="http://schemas.openxmlformats.org/officeDocument/2006/relationships/image" Target="../media/image187.png"/><Relationship Id="rId4" Type="http://schemas.openxmlformats.org/officeDocument/2006/relationships/slide" Target="slide42.xml"/><Relationship Id="rId9" Type="http://schemas.openxmlformats.org/officeDocument/2006/relationships/image" Target="../media/image186.png"/><Relationship Id="rId1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3.tiff"/><Relationship Id="rId13" Type="http://schemas.openxmlformats.org/officeDocument/2006/relationships/image" Target="../media/image198.tiff"/><Relationship Id="rId18" Type="http://schemas.openxmlformats.org/officeDocument/2006/relationships/image" Target="../media/image36.png"/><Relationship Id="rId3" Type="http://schemas.openxmlformats.org/officeDocument/2006/relationships/image" Target="../media/image191.jpeg"/><Relationship Id="rId7" Type="http://schemas.openxmlformats.org/officeDocument/2006/relationships/image" Target="../media/image94.png"/><Relationship Id="rId12" Type="http://schemas.openxmlformats.org/officeDocument/2006/relationships/image" Target="../media/image197.png"/><Relationship Id="rId17" Type="http://schemas.openxmlformats.org/officeDocument/2006/relationships/slide" Target="slide42.xml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.png"/><Relationship Id="rId11" Type="http://schemas.openxmlformats.org/officeDocument/2006/relationships/image" Target="../media/image196.jpeg"/><Relationship Id="rId5" Type="http://schemas.openxmlformats.org/officeDocument/2006/relationships/image" Target="../media/image158.png"/><Relationship Id="rId15" Type="http://schemas.openxmlformats.org/officeDocument/2006/relationships/slide" Target="slide1.xml"/><Relationship Id="rId10" Type="http://schemas.openxmlformats.org/officeDocument/2006/relationships/image" Target="../media/image195.tiff"/><Relationship Id="rId19" Type="http://schemas.openxmlformats.org/officeDocument/2006/relationships/slide" Target="slide3.xml"/><Relationship Id="rId4" Type="http://schemas.openxmlformats.org/officeDocument/2006/relationships/image" Target="../media/image192.jpeg"/><Relationship Id="rId9" Type="http://schemas.openxmlformats.org/officeDocument/2006/relationships/image" Target="../media/image194.jpeg"/><Relationship Id="rId14" Type="http://schemas.openxmlformats.org/officeDocument/2006/relationships/image" Target="../media/image19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13" Type="http://schemas.openxmlformats.org/officeDocument/2006/relationships/image" Target="../media/image35.png"/><Relationship Id="rId3" Type="http://schemas.openxmlformats.org/officeDocument/2006/relationships/image" Target="../media/image66.png"/><Relationship Id="rId7" Type="http://schemas.openxmlformats.org/officeDocument/2006/relationships/image" Target="../media/image203.png"/><Relationship Id="rId12" Type="http://schemas.openxmlformats.org/officeDocument/2006/relationships/slide" Target="slide1.xml"/><Relationship Id="rId17" Type="http://schemas.openxmlformats.org/officeDocument/2006/relationships/image" Target="../media/image37.png"/><Relationship Id="rId2" Type="http://schemas.openxmlformats.org/officeDocument/2006/relationships/image" Target="../media/image200.jpeg"/><Relationship Id="rId16" Type="http://schemas.openxmlformats.org/officeDocument/2006/relationships/slide" Target="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02.png"/><Relationship Id="rId11" Type="http://schemas.openxmlformats.org/officeDocument/2006/relationships/image" Target="../media/image207.png"/><Relationship Id="rId5" Type="http://schemas.openxmlformats.org/officeDocument/2006/relationships/image" Target="../media/image201.png"/><Relationship Id="rId15" Type="http://schemas.openxmlformats.org/officeDocument/2006/relationships/image" Target="../media/image36.png"/><Relationship Id="rId10" Type="http://schemas.openxmlformats.org/officeDocument/2006/relationships/image" Target="../media/image206.png"/><Relationship Id="rId4" Type="http://schemas.openxmlformats.org/officeDocument/2006/relationships/image" Target="../media/image94.png"/><Relationship Id="rId9" Type="http://schemas.openxmlformats.org/officeDocument/2006/relationships/image" Target="../media/image205.png"/><Relationship Id="rId14" Type="http://schemas.openxmlformats.org/officeDocument/2006/relationships/slide" Target="slide4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jpeg"/><Relationship Id="rId13" Type="http://schemas.openxmlformats.org/officeDocument/2006/relationships/image" Target="../media/image216.jpeg"/><Relationship Id="rId18" Type="http://schemas.openxmlformats.org/officeDocument/2006/relationships/image" Target="../media/image35.png"/><Relationship Id="rId3" Type="http://schemas.openxmlformats.org/officeDocument/2006/relationships/image" Target="../media/image209.jpeg"/><Relationship Id="rId21" Type="http://schemas.openxmlformats.org/officeDocument/2006/relationships/slide" Target="slide3.xml"/><Relationship Id="rId7" Type="http://schemas.openxmlformats.org/officeDocument/2006/relationships/image" Target="../media/image212.jpeg"/><Relationship Id="rId12" Type="http://schemas.openxmlformats.org/officeDocument/2006/relationships/hyperlink" Target="../../../Chubb/Films/Preventiv-TAG/Ext_CO2.mp4" TargetMode="External"/><Relationship Id="rId17" Type="http://schemas.openxmlformats.org/officeDocument/2006/relationships/slide" Target="slide1.xml"/><Relationship Id="rId2" Type="http://schemas.openxmlformats.org/officeDocument/2006/relationships/image" Target="../media/image208.jpeg"/><Relationship Id="rId16" Type="http://schemas.openxmlformats.org/officeDocument/2006/relationships/image" Target="../media/image218.jpeg"/><Relationship Id="rId20" Type="http://schemas.openxmlformats.org/officeDocument/2006/relationships/image" Target="../media/image184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1.jpeg"/><Relationship Id="rId11" Type="http://schemas.openxmlformats.org/officeDocument/2006/relationships/image" Target="../media/image215.jpeg"/><Relationship Id="rId5" Type="http://schemas.openxmlformats.org/officeDocument/2006/relationships/hyperlink" Target="../../../Chubb/Films/Preventiv-TAG/DAE.mp4" TargetMode="External"/><Relationship Id="rId15" Type="http://schemas.openxmlformats.org/officeDocument/2006/relationships/image" Target="../media/image217.jpeg"/><Relationship Id="rId10" Type="http://schemas.openxmlformats.org/officeDocument/2006/relationships/hyperlink" Target="../../../Chubb/Films/Preventiv-TAG/RIA.mp4" TargetMode="External"/><Relationship Id="rId19" Type="http://schemas.openxmlformats.org/officeDocument/2006/relationships/slide" Target="slide42.xml"/><Relationship Id="rId4" Type="http://schemas.openxmlformats.org/officeDocument/2006/relationships/image" Target="../media/image210.jpeg"/><Relationship Id="rId9" Type="http://schemas.openxmlformats.org/officeDocument/2006/relationships/image" Target="../media/image214.jpeg"/><Relationship Id="rId14" Type="http://schemas.openxmlformats.org/officeDocument/2006/relationships/hyperlink" Target="../../../Chubb/Films/Preventiv-TAG/Ext_EAU.mp4" TargetMode="External"/><Relationship Id="rId22" Type="http://schemas.openxmlformats.org/officeDocument/2006/relationships/image" Target="../media/image185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jpeg"/><Relationship Id="rId13" Type="http://schemas.openxmlformats.org/officeDocument/2006/relationships/image" Target="../media/image224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223.jpeg"/><Relationship Id="rId17" Type="http://schemas.openxmlformats.org/officeDocument/2006/relationships/image" Target="../media/image199.png"/><Relationship Id="rId2" Type="http://schemas.openxmlformats.org/officeDocument/2006/relationships/slide" Target="slide1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28.xml"/><Relationship Id="rId6" Type="http://schemas.openxmlformats.org/officeDocument/2006/relationships/slide" Target="slide3.xml"/><Relationship Id="rId11" Type="http://schemas.openxmlformats.org/officeDocument/2006/relationships/image" Target="../media/image222.emf"/><Relationship Id="rId5" Type="http://schemas.openxmlformats.org/officeDocument/2006/relationships/image" Target="../media/image36.png"/><Relationship Id="rId15" Type="http://schemas.openxmlformats.org/officeDocument/2006/relationships/image" Target="../media/image66.png"/><Relationship Id="rId10" Type="http://schemas.openxmlformats.org/officeDocument/2006/relationships/image" Target="../media/image221.png"/><Relationship Id="rId4" Type="http://schemas.openxmlformats.org/officeDocument/2006/relationships/slide" Target="slide42.xml"/><Relationship Id="rId9" Type="http://schemas.openxmlformats.org/officeDocument/2006/relationships/image" Target="../media/image220.png"/><Relationship Id="rId14" Type="http://schemas.openxmlformats.org/officeDocument/2006/relationships/image" Target="../media/image19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.jpeg"/><Relationship Id="rId13" Type="http://schemas.openxmlformats.org/officeDocument/2006/relationships/image" Target="../media/image227.png"/><Relationship Id="rId18" Type="http://schemas.openxmlformats.org/officeDocument/2006/relationships/image" Target="../media/image199.png"/><Relationship Id="rId3" Type="http://schemas.openxmlformats.org/officeDocument/2006/relationships/slide" Target="slide1.xml"/><Relationship Id="rId7" Type="http://schemas.openxmlformats.org/officeDocument/2006/relationships/slide" Target="slide3.xml"/><Relationship Id="rId12" Type="http://schemas.openxmlformats.org/officeDocument/2006/relationships/image" Target="../media/image226.png"/><Relationship Id="rId17" Type="http://schemas.openxmlformats.org/officeDocument/2006/relationships/image" Target="../media/image9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30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4.jpeg"/><Relationship Id="rId11" Type="http://schemas.openxmlformats.org/officeDocument/2006/relationships/image" Target="../media/image225.png"/><Relationship Id="rId5" Type="http://schemas.openxmlformats.org/officeDocument/2006/relationships/slide" Target="slide42.xml"/><Relationship Id="rId15" Type="http://schemas.openxmlformats.org/officeDocument/2006/relationships/image" Target="../media/image229.tiff"/><Relationship Id="rId10" Type="http://schemas.openxmlformats.org/officeDocument/2006/relationships/image" Target="../media/image66.png"/><Relationship Id="rId19" Type="http://schemas.openxmlformats.org/officeDocument/2006/relationships/image" Target="../media/image231.emf"/><Relationship Id="rId4" Type="http://schemas.openxmlformats.org/officeDocument/2006/relationships/image" Target="../media/image35.png"/><Relationship Id="rId9" Type="http://schemas.openxmlformats.org/officeDocument/2006/relationships/image" Target="../media/image191.jpeg"/><Relationship Id="rId14" Type="http://schemas.openxmlformats.org/officeDocument/2006/relationships/image" Target="../media/image22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35.emf"/><Relationship Id="rId18" Type="http://schemas.openxmlformats.org/officeDocument/2006/relationships/image" Target="../media/image239.png"/><Relationship Id="rId3" Type="http://schemas.openxmlformats.org/officeDocument/2006/relationships/slide" Target="slide1.xml"/><Relationship Id="rId7" Type="http://schemas.openxmlformats.org/officeDocument/2006/relationships/slide" Target="slide3.xml"/><Relationship Id="rId12" Type="http://schemas.openxmlformats.org/officeDocument/2006/relationships/image" Target="../media/image234.png"/><Relationship Id="rId17" Type="http://schemas.openxmlformats.org/officeDocument/2006/relationships/image" Target="../media/image238.jpe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36.png"/><Relationship Id="rId11" Type="http://schemas.openxmlformats.org/officeDocument/2006/relationships/image" Target="../media/image66.png"/><Relationship Id="rId5" Type="http://schemas.openxmlformats.org/officeDocument/2006/relationships/slide" Target="slide42.xml"/><Relationship Id="rId15" Type="http://schemas.openxmlformats.org/officeDocument/2006/relationships/image" Target="../media/image34.png"/><Relationship Id="rId10" Type="http://schemas.openxmlformats.org/officeDocument/2006/relationships/image" Target="../media/image233.jpeg"/><Relationship Id="rId4" Type="http://schemas.openxmlformats.org/officeDocument/2006/relationships/image" Target="../media/image35.png"/><Relationship Id="rId9" Type="http://schemas.openxmlformats.org/officeDocument/2006/relationships/image" Target="../media/image232.jpeg"/><Relationship Id="rId14" Type="http://schemas.openxmlformats.org/officeDocument/2006/relationships/image" Target="../media/image2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48.png"/><Relationship Id="rId18" Type="http://schemas.openxmlformats.org/officeDocument/2006/relationships/slide" Target="slide19.xml"/><Relationship Id="rId26" Type="http://schemas.openxmlformats.org/officeDocument/2006/relationships/image" Target="../media/image36.png"/><Relationship Id="rId39" Type="http://schemas.openxmlformats.org/officeDocument/2006/relationships/slide" Target="slide29.xml"/><Relationship Id="rId3" Type="http://schemas.openxmlformats.org/officeDocument/2006/relationships/image" Target="../media/image43.png"/><Relationship Id="rId21" Type="http://schemas.openxmlformats.org/officeDocument/2006/relationships/image" Target="../media/image52.png"/><Relationship Id="rId34" Type="http://schemas.openxmlformats.org/officeDocument/2006/relationships/image" Target="../media/image56.png"/><Relationship Id="rId42" Type="http://schemas.openxmlformats.org/officeDocument/2006/relationships/image" Target="../media/image60.png"/><Relationship Id="rId47" Type="http://schemas.openxmlformats.org/officeDocument/2006/relationships/slide" Target="slide31.xml"/><Relationship Id="rId7" Type="http://schemas.openxmlformats.org/officeDocument/2006/relationships/image" Target="../media/image45.png"/><Relationship Id="rId12" Type="http://schemas.openxmlformats.org/officeDocument/2006/relationships/slide" Target="slide21.xml"/><Relationship Id="rId17" Type="http://schemas.openxmlformats.org/officeDocument/2006/relationships/image" Target="../media/image50.png"/><Relationship Id="rId25" Type="http://schemas.openxmlformats.org/officeDocument/2006/relationships/slide" Target="slide42.xml"/><Relationship Id="rId33" Type="http://schemas.openxmlformats.org/officeDocument/2006/relationships/slide" Target="slide24.xml"/><Relationship Id="rId38" Type="http://schemas.openxmlformats.org/officeDocument/2006/relationships/image" Target="../media/image58.png"/><Relationship Id="rId46" Type="http://schemas.openxmlformats.org/officeDocument/2006/relationships/image" Target="../media/image62.png"/><Relationship Id="rId2" Type="http://schemas.openxmlformats.org/officeDocument/2006/relationships/image" Target="../media/image42.jpg"/><Relationship Id="rId16" Type="http://schemas.openxmlformats.org/officeDocument/2006/relationships/slide" Target="slide11.xml"/><Relationship Id="rId20" Type="http://schemas.openxmlformats.org/officeDocument/2006/relationships/slide" Target="slide14.xml"/><Relationship Id="rId29" Type="http://schemas.openxmlformats.org/officeDocument/2006/relationships/slide" Target="slide35.xml"/><Relationship Id="rId41" Type="http://schemas.openxmlformats.org/officeDocument/2006/relationships/slide" Target="slide39.xml"/><Relationship Id="rId1" Type="http://schemas.openxmlformats.org/officeDocument/2006/relationships/slideLayout" Target="../slideLayouts/slideLayout22.xml"/><Relationship Id="rId6" Type="http://schemas.openxmlformats.org/officeDocument/2006/relationships/slide" Target="slide6.xml"/><Relationship Id="rId11" Type="http://schemas.openxmlformats.org/officeDocument/2006/relationships/image" Target="../media/image47.png"/><Relationship Id="rId24" Type="http://schemas.openxmlformats.org/officeDocument/2006/relationships/image" Target="../media/image35.png"/><Relationship Id="rId32" Type="http://schemas.openxmlformats.org/officeDocument/2006/relationships/image" Target="../media/image55.png"/><Relationship Id="rId37" Type="http://schemas.openxmlformats.org/officeDocument/2006/relationships/image" Target="../media/image23.png"/><Relationship Id="rId40" Type="http://schemas.openxmlformats.org/officeDocument/2006/relationships/image" Target="../media/image59.png"/><Relationship Id="rId45" Type="http://schemas.openxmlformats.org/officeDocument/2006/relationships/slide" Target="slide12.xml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23" Type="http://schemas.openxmlformats.org/officeDocument/2006/relationships/slide" Target="slide1.xml"/><Relationship Id="rId28" Type="http://schemas.openxmlformats.org/officeDocument/2006/relationships/image" Target="../media/image37.png"/><Relationship Id="rId36" Type="http://schemas.openxmlformats.org/officeDocument/2006/relationships/image" Target="../media/image57.png"/><Relationship Id="rId10" Type="http://schemas.openxmlformats.org/officeDocument/2006/relationships/slide" Target="slide5.xml"/><Relationship Id="rId19" Type="http://schemas.openxmlformats.org/officeDocument/2006/relationships/image" Target="../media/image51.jpeg"/><Relationship Id="rId31" Type="http://schemas.openxmlformats.org/officeDocument/2006/relationships/slide" Target="slide33.xml"/><Relationship Id="rId44" Type="http://schemas.openxmlformats.org/officeDocument/2006/relationships/image" Target="../media/image61.png"/><Relationship Id="rId4" Type="http://schemas.openxmlformats.org/officeDocument/2006/relationships/slide" Target="slide8.xml"/><Relationship Id="rId9" Type="http://schemas.openxmlformats.org/officeDocument/2006/relationships/image" Target="../media/image46.png"/><Relationship Id="rId14" Type="http://schemas.openxmlformats.org/officeDocument/2006/relationships/slide" Target="slide16.xml"/><Relationship Id="rId22" Type="http://schemas.openxmlformats.org/officeDocument/2006/relationships/image" Target="../media/image53.jpeg"/><Relationship Id="rId27" Type="http://schemas.openxmlformats.org/officeDocument/2006/relationships/slide" Target="slide3.xml"/><Relationship Id="rId30" Type="http://schemas.openxmlformats.org/officeDocument/2006/relationships/image" Target="../media/image54.png"/><Relationship Id="rId35" Type="http://schemas.openxmlformats.org/officeDocument/2006/relationships/slide" Target="slide30.xml"/><Relationship Id="rId43" Type="http://schemas.openxmlformats.org/officeDocument/2006/relationships/slide" Target="slide41.xml"/><Relationship Id="rId48" Type="http://schemas.openxmlformats.org/officeDocument/2006/relationships/image" Target="../media/image6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slide" Target="slide1.xml"/><Relationship Id="rId18" Type="http://schemas.openxmlformats.org/officeDocument/2006/relationships/image" Target="../media/image37.png"/><Relationship Id="rId3" Type="http://schemas.openxmlformats.org/officeDocument/2006/relationships/image" Target="../media/image241.jpeg"/><Relationship Id="rId7" Type="http://schemas.openxmlformats.org/officeDocument/2006/relationships/image" Target="../media/image242.png"/><Relationship Id="rId12" Type="http://schemas.openxmlformats.org/officeDocument/2006/relationships/image" Target="../media/image34.png"/><Relationship Id="rId17" Type="http://schemas.openxmlformats.org/officeDocument/2006/relationships/slide" Target="slide3.xml"/><Relationship Id="rId2" Type="http://schemas.openxmlformats.org/officeDocument/2006/relationships/image" Target="../media/image24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.png"/><Relationship Id="rId11" Type="http://schemas.openxmlformats.org/officeDocument/2006/relationships/image" Target="../media/image246.png"/><Relationship Id="rId5" Type="http://schemas.openxmlformats.org/officeDocument/2006/relationships/image" Target="../media/image23.png"/><Relationship Id="rId15" Type="http://schemas.openxmlformats.org/officeDocument/2006/relationships/slide" Target="slide42.xml"/><Relationship Id="rId10" Type="http://schemas.openxmlformats.org/officeDocument/2006/relationships/image" Target="../media/image245.png"/><Relationship Id="rId4" Type="http://schemas.openxmlformats.org/officeDocument/2006/relationships/image" Target="../media/image66.png"/><Relationship Id="rId9" Type="http://schemas.openxmlformats.org/officeDocument/2006/relationships/image" Target="../media/image244.png"/><Relationship Id="rId1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slide" Target="slide3.xml"/><Relationship Id="rId3" Type="http://schemas.openxmlformats.org/officeDocument/2006/relationships/image" Target="../media/image248.jpeg"/><Relationship Id="rId7" Type="http://schemas.openxmlformats.org/officeDocument/2006/relationships/image" Target="../media/image251.png"/><Relationship Id="rId12" Type="http://schemas.openxmlformats.org/officeDocument/2006/relationships/image" Target="../media/image36.png"/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0.jpeg"/><Relationship Id="rId11" Type="http://schemas.openxmlformats.org/officeDocument/2006/relationships/slide" Target="slide42.xml"/><Relationship Id="rId5" Type="http://schemas.openxmlformats.org/officeDocument/2006/relationships/image" Target="../media/image66.png"/><Relationship Id="rId10" Type="http://schemas.openxmlformats.org/officeDocument/2006/relationships/image" Target="../media/image35.png"/><Relationship Id="rId4" Type="http://schemas.openxmlformats.org/officeDocument/2006/relationships/image" Target="../media/image249.jpeg"/><Relationship Id="rId9" Type="http://schemas.openxmlformats.org/officeDocument/2006/relationships/slide" Target="slide1.xml"/><Relationship Id="rId1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jpeg"/><Relationship Id="rId13" Type="http://schemas.openxmlformats.org/officeDocument/2006/relationships/image" Target="../media/image259.png"/><Relationship Id="rId18" Type="http://schemas.openxmlformats.org/officeDocument/2006/relationships/slide" Target="slide3.xml"/><Relationship Id="rId3" Type="http://schemas.openxmlformats.org/officeDocument/2006/relationships/image" Target="../media/image253.jpeg"/><Relationship Id="rId7" Type="http://schemas.openxmlformats.org/officeDocument/2006/relationships/image" Target="../media/image66.png"/><Relationship Id="rId12" Type="http://schemas.openxmlformats.org/officeDocument/2006/relationships/image" Target="../media/image258.emf"/><Relationship Id="rId17" Type="http://schemas.openxmlformats.org/officeDocument/2006/relationships/image" Target="../media/image36.png"/><Relationship Id="rId2" Type="http://schemas.openxmlformats.org/officeDocument/2006/relationships/image" Target="../media/image252.jpeg"/><Relationship Id="rId16" Type="http://schemas.openxmlformats.org/officeDocument/2006/relationships/slide" Target="slide42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54.jpeg"/><Relationship Id="rId11" Type="http://schemas.openxmlformats.org/officeDocument/2006/relationships/image" Target="../media/image34.png"/><Relationship Id="rId5" Type="http://schemas.openxmlformats.org/officeDocument/2006/relationships/image" Target="../media/image248.jpeg"/><Relationship Id="rId15" Type="http://schemas.openxmlformats.org/officeDocument/2006/relationships/image" Target="../media/image35.png"/><Relationship Id="rId10" Type="http://schemas.openxmlformats.org/officeDocument/2006/relationships/image" Target="../media/image257.jpeg"/><Relationship Id="rId19" Type="http://schemas.openxmlformats.org/officeDocument/2006/relationships/image" Target="../media/image37.png"/><Relationship Id="rId4" Type="http://schemas.openxmlformats.org/officeDocument/2006/relationships/image" Target="../media/image139.png"/><Relationship Id="rId9" Type="http://schemas.openxmlformats.org/officeDocument/2006/relationships/image" Target="../media/image256.jpeg"/><Relationship Id="rId14" Type="http://schemas.openxmlformats.org/officeDocument/2006/relationships/slide" Target="slide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13" Type="http://schemas.openxmlformats.org/officeDocument/2006/relationships/slide" Target="slide1.xml"/><Relationship Id="rId18" Type="http://schemas.openxmlformats.org/officeDocument/2006/relationships/image" Target="../media/image37.png"/><Relationship Id="rId3" Type="http://schemas.openxmlformats.org/officeDocument/2006/relationships/image" Target="../media/image261.png"/><Relationship Id="rId7" Type="http://schemas.openxmlformats.org/officeDocument/2006/relationships/image" Target="../media/image263.png"/><Relationship Id="rId12" Type="http://schemas.openxmlformats.org/officeDocument/2006/relationships/image" Target="../media/image268.png"/><Relationship Id="rId17" Type="http://schemas.openxmlformats.org/officeDocument/2006/relationships/slide" Target="slide3.xml"/><Relationship Id="rId2" Type="http://schemas.openxmlformats.org/officeDocument/2006/relationships/image" Target="../media/image260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2.png"/><Relationship Id="rId11" Type="http://schemas.openxmlformats.org/officeDocument/2006/relationships/image" Target="../media/image267.png"/><Relationship Id="rId5" Type="http://schemas.openxmlformats.org/officeDocument/2006/relationships/image" Target="../media/image34.png"/><Relationship Id="rId15" Type="http://schemas.openxmlformats.org/officeDocument/2006/relationships/slide" Target="slide42.xml"/><Relationship Id="rId10" Type="http://schemas.openxmlformats.org/officeDocument/2006/relationships/image" Target="../media/image266.png"/><Relationship Id="rId4" Type="http://schemas.openxmlformats.org/officeDocument/2006/relationships/image" Target="../media/image66.png"/><Relationship Id="rId9" Type="http://schemas.openxmlformats.org/officeDocument/2006/relationships/image" Target="../media/image265.png"/><Relationship Id="rId1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42.xml"/><Relationship Id="rId3" Type="http://schemas.openxmlformats.org/officeDocument/2006/relationships/image" Target="../media/image270.png"/><Relationship Id="rId7" Type="http://schemas.openxmlformats.org/officeDocument/2006/relationships/image" Target="../media/image35.png"/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8.xml"/><Relationship Id="rId6" Type="http://schemas.openxmlformats.org/officeDocument/2006/relationships/slide" Target="slide1.xml"/><Relationship Id="rId11" Type="http://schemas.openxmlformats.org/officeDocument/2006/relationships/image" Target="../media/image37.png"/><Relationship Id="rId5" Type="http://schemas.openxmlformats.org/officeDocument/2006/relationships/image" Target="../media/image272.png"/><Relationship Id="rId10" Type="http://schemas.openxmlformats.org/officeDocument/2006/relationships/slide" Target="slide3.xml"/><Relationship Id="rId4" Type="http://schemas.openxmlformats.org/officeDocument/2006/relationships/image" Target="../media/image271.pn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280.png"/><Relationship Id="rId18" Type="http://schemas.openxmlformats.org/officeDocument/2006/relationships/image" Target="../media/image36.png"/><Relationship Id="rId3" Type="http://schemas.openxmlformats.org/officeDocument/2006/relationships/image" Target="../media/image273.jpeg"/><Relationship Id="rId7" Type="http://schemas.openxmlformats.org/officeDocument/2006/relationships/image" Target="../media/image66.png"/><Relationship Id="rId12" Type="http://schemas.openxmlformats.org/officeDocument/2006/relationships/image" Target="../media/image279.jpeg"/><Relationship Id="rId17" Type="http://schemas.openxmlformats.org/officeDocument/2006/relationships/slide" Target="slide42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6.png"/><Relationship Id="rId11" Type="http://schemas.openxmlformats.org/officeDocument/2006/relationships/image" Target="../media/image278.png"/><Relationship Id="rId5" Type="http://schemas.openxmlformats.org/officeDocument/2006/relationships/image" Target="../media/image275.jpeg"/><Relationship Id="rId15" Type="http://schemas.openxmlformats.org/officeDocument/2006/relationships/slide" Target="slide1.xml"/><Relationship Id="rId10" Type="http://schemas.openxmlformats.org/officeDocument/2006/relationships/image" Target="../media/image33.png"/><Relationship Id="rId19" Type="http://schemas.openxmlformats.org/officeDocument/2006/relationships/slide" Target="slide3.xml"/><Relationship Id="rId4" Type="http://schemas.openxmlformats.org/officeDocument/2006/relationships/image" Target="../media/image274.jpeg"/><Relationship Id="rId9" Type="http://schemas.openxmlformats.org/officeDocument/2006/relationships/image" Target="../media/image277.jpeg"/><Relationship Id="rId14" Type="http://schemas.openxmlformats.org/officeDocument/2006/relationships/image" Target="../media/image1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jpeg"/><Relationship Id="rId13" Type="http://schemas.openxmlformats.org/officeDocument/2006/relationships/slide" Target="slide1.xml"/><Relationship Id="rId18" Type="http://schemas.openxmlformats.org/officeDocument/2006/relationships/image" Target="../media/image37.png"/><Relationship Id="rId3" Type="http://schemas.openxmlformats.org/officeDocument/2006/relationships/image" Target="../media/image273.jpeg"/><Relationship Id="rId7" Type="http://schemas.openxmlformats.org/officeDocument/2006/relationships/image" Target="../media/image281.jpeg"/><Relationship Id="rId12" Type="http://schemas.openxmlformats.org/officeDocument/2006/relationships/image" Target="../media/image285.emf"/><Relationship Id="rId17" Type="http://schemas.openxmlformats.org/officeDocument/2006/relationships/slide" Target="slide3.xml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.png"/><Relationship Id="rId11" Type="http://schemas.openxmlformats.org/officeDocument/2006/relationships/image" Target="../media/image284.png"/><Relationship Id="rId5" Type="http://schemas.openxmlformats.org/officeDocument/2006/relationships/image" Target="../media/image276.png"/><Relationship Id="rId15" Type="http://schemas.openxmlformats.org/officeDocument/2006/relationships/slide" Target="slide42.xml"/><Relationship Id="rId10" Type="http://schemas.openxmlformats.org/officeDocument/2006/relationships/image" Target="../media/image283.jpeg"/><Relationship Id="rId4" Type="http://schemas.openxmlformats.org/officeDocument/2006/relationships/image" Target="../media/image274.jpeg"/><Relationship Id="rId9" Type="http://schemas.openxmlformats.org/officeDocument/2006/relationships/image" Target="../media/image94.png"/><Relationship Id="rId1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83.jpeg"/><Relationship Id="rId18" Type="http://schemas.openxmlformats.org/officeDocument/2006/relationships/image" Target="../media/image36.png"/><Relationship Id="rId3" Type="http://schemas.openxmlformats.org/officeDocument/2006/relationships/image" Target="../media/image287.png"/><Relationship Id="rId7" Type="http://schemas.openxmlformats.org/officeDocument/2006/relationships/image" Target="../media/image66.png"/><Relationship Id="rId12" Type="http://schemas.openxmlformats.org/officeDocument/2006/relationships/image" Target="../media/image34.png"/><Relationship Id="rId17" Type="http://schemas.openxmlformats.org/officeDocument/2006/relationships/slide" Target="slide42.xml"/><Relationship Id="rId2" Type="http://schemas.openxmlformats.org/officeDocument/2006/relationships/image" Target="../media/image286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79.jpeg"/><Relationship Id="rId11" Type="http://schemas.openxmlformats.org/officeDocument/2006/relationships/image" Target="../media/image291.jpeg"/><Relationship Id="rId5" Type="http://schemas.openxmlformats.org/officeDocument/2006/relationships/image" Target="../media/image278.png"/><Relationship Id="rId15" Type="http://schemas.openxmlformats.org/officeDocument/2006/relationships/slide" Target="slide1.xml"/><Relationship Id="rId10" Type="http://schemas.openxmlformats.org/officeDocument/2006/relationships/image" Target="../media/image290.png"/><Relationship Id="rId19" Type="http://schemas.openxmlformats.org/officeDocument/2006/relationships/slide" Target="slide3.xml"/><Relationship Id="rId4" Type="http://schemas.openxmlformats.org/officeDocument/2006/relationships/image" Target="../media/image276.png"/><Relationship Id="rId9" Type="http://schemas.openxmlformats.org/officeDocument/2006/relationships/image" Target="../media/image289.png"/><Relationship Id="rId14" Type="http://schemas.openxmlformats.org/officeDocument/2006/relationships/image" Target="../media/image29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13" Type="http://schemas.openxmlformats.org/officeDocument/2006/relationships/slide" Target="slide1.xml"/><Relationship Id="rId18" Type="http://schemas.openxmlformats.org/officeDocument/2006/relationships/image" Target="../media/image37.png"/><Relationship Id="rId3" Type="http://schemas.openxmlformats.org/officeDocument/2006/relationships/image" Target="../media/image274.jpeg"/><Relationship Id="rId7" Type="http://schemas.openxmlformats.org/officeDocument/2006/relationships/image" Target="../media/image293.jpeg"/><Relationship Id="rId12" Type="http://schemas.openxmlformats.org/officeDocument/2006/relationships/image" Target="../media/image297.jpeg"/><Relationship Id="rId17" Type="http://schemas.openxmlformats.org/officeDocument/2006/relationships/slide" Target="slide3.xm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4.png"/><Relationship Id="rId11" Type="http://schemas.openxmlformats.org/officeDocument/2006/relationships/image" Target="../media/image296.png"/><Relationship Id="rId5" Type="http://schemas.openxmlformats.org/officeDocument/2006/relationships/image" Target="../media/image66.png"/><Relationship Id="rId15" Type="http://schemas.openxmlformats.org/officeDocument/2006/relationships/slide" Target="slide42.xml"/><Relationship Id="rId10" Type="http://schemas.openxmlformats.org/officeDocument/2006/relationships/image" Target="../media/image158.png"/><Relationship Id="rId4" Type="http://schemas.openxmlformats.org/officeDocument/2006/relationships/image" Target="../media/image276.png"/><Relationship Id="rId9" Type="http://schemas.openxmlformats.org/officeDocument/2006/relationships/image" Target="../media/image295.jpeg"/><Relationship Id="rId1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png"/><Relationship Id="rId18" Type="http://schemas.openxmlformats.org/officeDocument/2006/relationships/slide" Target="slide42.xml"/><Relationship Id="rId3" Type="http://schemas.microsoft.com/office/2007/relationships/hdphoto" Target="../media/hdphoto5.wdp"/><Relationship Id="rId21" Type="http://schemas.openxmlformats.org/officeDocument/2006/relationships/image" Target="../media/image37.png"/><Relationship Id="rId7" Type="http://schemas.openxmlformats.org/officeDocument/2006/relationships/image" Target="../media/image301.jpeg"/><Relationship Id="rId12" Type="http://schemas.openxmlformats.org/officeDocument/2006/relationships/image" Target="../media/image306.png"/><Relationship Id="rId17" Type="http://schemas.openxmlformats.org/officeDocument/2006/relationships/image" Target="../media/image35.png"/><Relationship Id="rId2" Type="http://schemas.openxmlformats.org/officeDocument/2006/relationships/image" Target="../media/image298.jpeg"/><Relationship Id="rId16" Type="http://schemas.openxmlformats.org/officeDocument/2006/relationships/slide" Target="slide1.xml"/><Relationship Id="rId20" Type="http://schemas.openxmlformats.org/officeDocument/2006/relationships/slide" Target="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19" Type="http://schemas.openxmlformats.org/officeDocument/2006/relationships/image" Target="../media/image36.png"/><Relationship Id="rId4" Type="http://schemas.openxmlformats.org/officeDocument/2006/relationships/image" Target="../media/image66.png"/><Relationship Id="rId9" Type="http://schemas.openxmlformats.org/officeDocument/2006/relationships/image" Target="../media/image303.png"/><Relationship Id="rId14" Type="http://schemas.openxmlformats.org/officeDocument/2006/relationships/image" Target="../media/image30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2.tiff"/><Relationship Id="rId18" Type="http://schemas.openxmlformats.org/officeDocument/2006/relationships/image" Target="../media/image36.png"/><Relationship Id="rId3" Type="http://schemas.microsoft.com/office/2007/relationships/hdphoto" Target="../media/hdphoto1.wdp"/><Relationship Id="rId7" Type="http://schemas.openxmlformats.org/officeDocument/2006/relationships/image" Target="../media/image67.png"/><Relationship Id="rId12" Type="http://schemas.openxmlformats.org/officeDocument/2006/relationships/image" Target="../media/image71.emf"/><Relationship Id="rId17" Type="http://schemas.openxmlformats.org/officeDocument/2006/relationships/slide" Target="slide42.xml"/><Relationship Id="rId2" Type="http://schemas.openxmlformats.org/officeDocument/2006/relationships/image" Target="../media/image64.pn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6.png"/><Relationship Id="rId11" Type="http://schemas.openxmlformats.org/officeDocument/2006/relationships/image" Target="../media/image34.png"/><Relationship Id="rId5" Type="http://schemas.microsoft.com/office/2007/relationships/hdphoto" Target="../media/hdphoto2.wdp"/><Relationship Id="rId15" Type="http://schemas.openxmlformats.org/officeDocument/2006/relationships/slide" Target="slide1.xml"/><Relationship Id="rId10" Type="http://schemas.openxmlformats.org/officeDocument/2006/relationships/image" Target="../media/image70.jpeg"/><Relationship Id="rId19" Type="http://schemas.openxmlformats.org/officeDocument/2006/relationships/slide" Target="slide3.xml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emf"/><Relationship Id="rId13" Type="http://schemas.openxmlformats.org/officeDocument/2006/relationships/image" Target="../media/image36.png"/><Relationship Id="rId3" Type="http://schemas.openxmlformats.org/officeDocument/2006/relationships/image" Target="../media/image302.png"/><Relationship Id="rId7" Type="http://schemas.openxmlformats.org/officeDocument/2006/relationships/image" Target="../media/image313.emf"/><Relationship Id="rId12" Type="http://schemas.openxmlformats.org/officeDocument/2006/relationships/slide" Target="slide42.xml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11" Type="http://schemas.openxmlformats.org/officeDocument/2006/relationships/image" Target="../media/image35.png"/><Relationship Id="rId5" Type="http://schemas.openxmlformats.org/officeDocument/2006/relationships/image" Target="../media/image312.png"/><Relationship Id="rId15" Type="http://schemas.openxmlformats.org/officeDocument/2006/relationships/image" Target="../media/image37.png"/><Relationship Id="rId10" Type="http://schemas.openxmlformats.org/officeDocument/2006/relationships/slide" Target="slide1.xml"/><Relationship Id="rId4" Type="http://schemas.openxmlformats.org/officeDocument/2006/relationships/image" Target="../media/image311.png"/><Relationship Id="rId9" Type="http://schemas.openxmlformats.org/officeDocument/2006/relationships/image" Target="../media/image315.png"/><Relationship Id="rId14" Type="http://schemas.openxmlformats.org/officeDocument/2006/relationships/slide" Target="slide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jpeg"/><Relationship Id="rId13" Type="http://schemas.openxmlformats.org/officeDocument/2006/relationships/image" Target="../media/image35.png"/><Relationship Id="rId3" Type="http://schemas.openxmlformats.org/officeDocument/2006/relationships/image" Target="../media/image317.png"/><Relationship Id="rId7" Type="http://schemas.openxmlformats.org/officeDocument/2006/relationships/image" Target="../media/image319.jpeg"/><Relationship Id="rId12" Type="http://schemas.openxmlformats.org/officeDocument/2006/relationships/slide" Target="slide1.xml"/><Relationship Id="rId17" Type="http://schemas.openxmlformats.org/officeDocument/2006/relationships/image" Target="../media/image37.png"/><Relationship Id="rId2" Type="http://schemas.openxmlformats.org/officeDocument/2006/relationships/image" Target="../media/image316.png"/><Relationship Id="rId16" Type="http://schemas.openxmlformats.org/officeDocument/2006/relationships/slide" Target="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11" Type="http://schemas.openxmlformats.org/officeDocument/2006/relationships/image" Target="../media/image323.jpg"/><Relationship Id="rId5" Type="http://schemas.openxmlformats.org/officeDocument/2006/relationships/image" Target="../media/image66.png"/><Relationship Id="rId15" Type="http://schemas.openxmlformats.org/officeDocument/2006/relationships/image" Target="../media/image36.png"/><Relationship Id="rId10" Type="http://schemas.openxmlformats.org/officeDocument/2006/relationships/image" Target="../media/image322.jpg"/><Relationship Id="rId4" Type="http://schemas.openxmlformats.org/officeDocument/2006/relationships/image" Target="../media/image318.png"/><Relationship Id="rId9" Type="http://schemas.openxmlformats.org/officeDocument/2006/relationships/image" Target="../media/image321.jpg"/><Relationship Id="rId14" Type="http://schemas.openxmlformats.org/officeDocument/2006/relationships/slide" Target="slide4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25.png"/><Relationship Id="rId7" Type="http://schemas.openxmlformats.org/officeDocument/2006/relationships/image" Target="../media/image36.png"/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42.xml"/><Relationship Id="rId5" Type="http://schemas.openxmlformats.org/officeDocument/2006/relationships/image" Target="../media/image35.png"/><Relationship Id="rId10" Type="http://schemas.openxmlformats.org/officeDocument/2006/relationships/image" Target="../media/image326.png"/><Relationship Id="rId4" Type="http://schemas.openxmlformats.org/officeDocument/2006/relationships/slide" Target="slide1.xml"/><Relationship Id="rId9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11" Type="http://schemas.openxmlformats.org/officeDocument/2006/relationships/image" Target="../media/image329.png"/><Relationship Id="rId5" Type="http://schemas.openxmlformats.org/officeDocument/2006/relationships/slide" Target="slide26.xml"/><Relationship Id="rId10" Type="http://schemas.openxmlformats.org/officeDocument/2006/relationships/image" Target="../media/image328.emf"/><Relationship Id="rId4" Type="http://schemas.openxmlformats.org/officeDocument/2006/relationships/image" Target="../media/image35.png"/><Relationship Id="rId9" Type="http://schemas.openxmlformats.org/officeDocument/2006/relationships/image" Target="../media/image327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5" Type="http://schemas.openxmlformats.org/officeDocument/2006/relationships/slide" Target="slide26.xml"/><Relationship Id="rId10" Type="http://schemas.openxmlformats.org/officeDocument/2006/relationships/image" Target="../media/image329.png"/><Relationship Id="rId4" Type="http://schemas.openxmlformats.org/officeDocument/2006/relationships/image" Target="../media/image35.png"/><Relationship Id="rId9" Type="http://schemas.openxmlformats.org/officeDocument/2006/relationships/image" Target="../media/image330.jp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slide" Target="slide5.xml"/><Relationship Id="rId7" Type="http://schemas.openxmlformats.org/officeDocument/2006/relationships/slide" Target="slide3.xml"/><Relationship Id="rId12" Type="http://schemas.openxmlformats.org/officeDocument/2006/relationships/image" Target="../media/image3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6.png"/><Relationship Id="rId11" Type="http://schemas.openxmlformats.org/officeDocument/2006/relationships/image" Target="../media/image333.jpeg"/><Relationship Id="rId5" Type="http://schemas.openxmlformats.org/officeDocument/2006/relationships/slide" Target="slide26.xml"/><Relationship Id="rId10" Type="http://schemas.openxmlformats.org/officeDocument/2006/relationships/image" Target="../media/image332.jpeg"/><Relationship Id="rId4" Type="http://schemas.openxmlformats.org/officeDocument/2006/relationships/image" Target="../media/image35.png"/><Relationship Id="rId9" Type="http://schemas.openxmlformats.org/officeDocument/2006/relationships/image" Target="../media/image331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jpeg"/><Relationship Id="rId13" Type="http://schemas.openxmlformats.org/officeDocument/2006/relationships/image" Target="../media/image35.png"/><Relationship Id="rId18" Type="http://schemas.openxmlformats.org/officeDocument/2006/relationships/image" Target="../media/image329.png"/><Relationship Id="rId3" Type="http://schemas.openxmlformats.org/officeDocument/2006/relationships/image" Target="../media/image335.jpeg"/><Relationship Id="rId7" Type="http://schemas.openxmlformats.org/officeDocument/2006/relationships/image" Target="../media/image339.jpeg"/><Relationship Id="rId12" Type="http://schemas.openxmlformats.org/officeDocument/2006/relationships/slide" Target="slide1.xml"/><Relationship Id="rId17" Type="http://schemas.openxmlformats.org/officeDocument/2006/relationships/image" Target="../media/image37.png"/><Relationship Id="rId2" Type="http://schemas.openxmlformats.org/officeDocument/2006/relationships/image" Target="../media/image334.jpeg"/><Relationship Id="rId16" Type="http://schemas.openxmlformats.org/officeDocument/2006/relationships/slide" Target="slide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38.jpeg"/><Relationship Id="rId11" Type="http://schemas.openxmlformats.org/officeDocument/2006/relationships/image" Target="../media/image343.jpeg"/><Relationship Id="rId5" Type="http://schemas.openxmlformats.org/officeDocument/2006/relationships/image" Target="../media/image337.jpg"/><Relationship Id="rId15" Type="http://schemas.openxmlformats.org/officeDocument/2006/relationships/image" Target="../media/image36.png"/><Relationship Id="rId10" Type="http://schemas.openxmlformats.org/officeDocument/2006/relationships/image" Target="../media/image342.jpeg"/><Relationship Id="rId4" Type="http://schemas.openxmlformats.org/officeDocument/2006/relationships/image" Target="../media/image336.jpg"/><Relationship Id="rId9" Type="http://schemas.openxmlformats.org/officeDocument/2006/relationships/image" Target="../media/image341.jpeg"/><Relationship Id="rId14" Type="http://schemas.openxmlformats.org/officeDocument/2006/relationships/slide" Target="slide4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13" Type="http://schemas.openxmlformats.org/officeDocument/2006/relationships/image" Target="../media/image346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345.png"/><Relationship Id="rId17" Type="http://schemas.openxmlformats.org/officeDocument/2006/relationships/image" Target="../media/image350.png"/><Relationship Id="rId2" Type="http://schemas.openxmlformats.org/officeDocument/2006/relationships/slide" Target="slide1.xml"/><Relationship Id="rId16" Type="http://schemas.openxmlformats.org/officeDocument/2006/relationships/image" Target="../media/image349.jpg"/><Relationship Id="rId1" Type="http://schemas.openxmlformats.org/officeDocument/2006/relationships/slideLayout" Target="../slideLayouts/slideLayout24.xml"/><Relationship Id="rId6" Type="http://schemas.openxmlformats.org/officeDocument/2006/relationships/slide" Target="slide3.xml"/><Relationship Id="rId11" Type="http://schemas.openxmlformats.org/officeDocument/2006/relationships/image" Target="../media/image344.png"/><Relationship Id="rId5" Type="http://schemas.openxmlformats.org/officeDocument/2006/relationships/image" Target="../media/image36.png"/><Relationship Id="rId15" Type="http://schemas.openxmlformats.org/officeDocument/2006/relationships/image" Target="../media/image348.jpeg"/><Relationship Id="rId10" Type="http://schemas.openxmlformats.org/officeDocument/2006/relationships/image" Target="../media/image40.jpeg"/><Relationship Id="rId4" Type="http://schemas.openxmlformats.org/officeDocument/2006/relationships/slide" Target="slide42.xml"/><Relationship Id="rId9" Type="http://schemas.openxmlformats.org/officeDocument/2006/relationships/image" Target="../media/image38.jpeg"/><Relationship Id="rId14" Type="http://schemas.openxmlformats.org/officeDocument/2006/relationships/image" Target="../media/image347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jpeg"/><Relationship Id="rId13" Type="http://schemas.openxmlformats.org/officeDocument/2006/relationships/image" Target="../media/image359.png"/><Relationship Id="rId18" Type="http://schemas.openxmlformats.org/officeDocument/2006/relationships/image" Target="../media/image36.png"/><Relationship Id="rId3" Type="http://schemas.openxmlformats.org/officeDocument/2006/relationships/image" Target="../media/image39.jpeg"/><Relationship Id="rId7" Type="http://schemas.openxmlformats.org/officeDocument/2006/relationships/image" Target="../media/image353.jpeg"/><Relationship Id="rId12" Type="http://schemas.openxmlformats.org/officeDocument/2006/relationships/image" Target="../media/image358.png"/><Relationship Id="rId17" Type="http://schemas.openxmlformats.org/officeDocument/2006/relationships/slide" Target="slide42.xml"/><Relationship Id="rId2" Type="http://schemas.openxmlformats.org/officeDocument/2006/relationships/image" Target="../media/image38.jpeg"/><Relationship Id="rId16" Type="http://schemas.openxmlformats.org/officeDocument/2006/relationships/image" Target="../media/image35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52.jpg"/><Relationship Id="rId11" Type="http://schemas.openxmlformats.org/officeDocument/2006/relationships/image" Target="../media/image357.png"/><Relationship Id="rId5" Type="http://schemas.openxmlformats.org/officeDocument/2006/relationships/image" Target="../media/image351.png"/><Relationship Id="rId15" Type="http://schemas.openxmlformats.org/officeDocument/2006/relationships/slide" Target="slide1.xml"/><Relationship Id="rId10" Type="http://schemas.openxmlformats.org/officeDocument/2006/relationships/image" Target="../media/image356.png"/><Relationship Id="rId19" Type="http://schemas.openxmlformats.org/officeDocument/2006/relationships/slide" Target="slide3.xml"/><Relationship Id="rId4" Type="http://schemas.openxmlformats.org/officeDocument/2006/relationships/image" Target="../media/image40.jpeg"/><Relationship Id="rId9" Type="http://schemas.openxmlformats.org/officeDocument/2006/relationships/image" Target="../media/image355.png"/><Relationship Id="rId14" Type="http://schemas.openxmlformats.org/officeDocument/2006/relationships/image" Target="../media/image36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363.jpeg"/><Relationship Id="rId18" Type="http://schemas.openxmlformats.org/officeDocument/2006/relationships/image" Target="../media/image368.png"/><Relationship Id="rId3" Type="http://schemas.openxmlformats.org/officeDocument/2006/relationships/image" Target="../media/image35.png"/><Relationship Id="rId21" Type="http://schemas.openxmlformats.org/officeDocument/2006/relationships/image" Target="../media/image171.jpeg"/><Relationship Id="rId7" Type="http://schemas.openxmlformats.org/officeDocument/2006/relationships/image" Target="../media/image37.png"/><Relationship Id="rId12" Type="http://schemas.openxmlformats.org/officeDocument/2006/relationships/image" Target="../media/image362.jpeg"/><Relationship Id="rId17" Type="http://schemas.openxmlformats.org/officeDocument/2006/relationships/image" Target="../media/image367.jpeg"/><Relationship Id="rId2" Type="http://schemas.openxmlformats.org/officeDocument/2006/relationships/slide" Target="slide1.xml"/><Relationship Id="rId16" Type="http://schemas.openxmlformats.org/officeDocument/2006/relationships/image" Target="../media/image366.jpeg"/><Relationship Id="rId20" Type="http://schemas.openxmlformats.org/officeDocument/2006/relationships/image" Target="../media/image170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3.xml"/><Relationship Id="rId11" Type="http://schemas.openxmlformats.org/officeDocument/2006/relationships/image" Target="../media/image361.jpeg"/><Relationship Id="rId5" Type="http://schemas.openxmlformats.org/officeDocument/2006/relationships/image" Target="../media/image36.png"/><Relationship Id="rId15" Type="http://schemas.openxmlformats.org/officeDocument/2006/relationships/image" Target="../media/image365.png"/><Relationship Id="rId10" Type="http://schemas.openxmlformats.org/officeDocument/2006/relationships/image" Target="../media/image40.jpeg"/><Relationship Id="rId19" Type="http://schemas.openxmlformats.org/officeDocument/2006/relationships/image" Target="../media/image369.png"/><Relationship Id="rId4" Type="http://schemas.openxmlformats.org/officeDocument/2006/relationships/slide" Target="slide42.xml"/><Relationship Id="rId9" Type="http://schemas.openxmlformats.org/officeDocument/2006/relationships/image" Target="../media/image39.jpeg"/><Relationship Id="rId14" Type="http://schemas.openxmlformats.org/officeDocument/2006/relationships/image" Target="../media/image364.jpeg"/><Relationship Id="rId22" Type="http://schemas.openxmlformats.org/officeDocument/2006/relationships/image" Target="../media/image3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65.png"/><Relationship Id="rId18" Type="http://schemas.openxmlformats.org/officeDocument/2006/relationships/image" Target="../media/image78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microsoft.com/office/2007/relationships/hdphoto" Target="../media/hdphoto1.wdp"/><Relationship Id="rId17" Type="http://schemas.openxmlformats.org/officeDocument/2006/relationships/image" Target="../media/image77.jpeg"/><Relationship Id="rId2" Type="http://schemas.openxmlformats.org/officeDocument/2006/relationships/slide" Target="slide1.xml"/><Relationship Id="rId16" Type="http://schemas.openxmlformats.org/officeDocument/2006/relationships/image" Target="../media/image34.png"/><Relationship Id="rId20" Type="http://schemas.openxmlformats.org/officeDocument/2006/relationships/image" Target="../media/image80.jpeg"/><Relationship Id="rId1" Type="http://schemas.openxmlformats.org/officeDocument/2006/relationships/slideLayout" Target="../slideLayouts/slideLayout28.xml"/><Relationship Id="rId6" Type="http://schemas.openxmlformats.org/officeDocument/2006/relationships/slide" Target="slide3.xml"/><Relationship Id="rId11" Type="http://schemas.openxmlformats.org/officeDocument/2006/relationships/image" Target="../media/image64.png"/><Relationship Id="rId5" Type="http://schemas.openxmlformats.org/officeDocument/2006/relationships/image" Target="../media/image36.png"/><Relationship Id="rId15" Type="http://schemas.openxmlformats.org/officeDocument/2006/relationships/image" Target="../media/image66.png"/><Relationship Id="rId10" Type="http://schemas.openxmlformats.org/officeDocument/2006/relationships/image" Target="../media/image76.jpeg"/><Relationship Id="rId19" Type="http://schemas.openxmlformats.org/officeDocument/2006/relationships/image" Target="../media/image79.jpeg"/><Relationship Id="rId4" Type="http://schemas.openxmlformats.org/officeDocument/2006/relationships/slide" Target="slide42.xml"/><Relationship Id="rId9" Type="http://schemas.openxmlformats.org/officeDocument/2006/relationships/image" Target="../media/image75.jpeg"/><Relationship Id="rId1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.jpeg"/><Relationship Id="rId13" Type="http://schemas.openxmlformats.org/officeDocument/2006/relationships/image" Target="../media/image373.jpg"/><Relationship Id="rId18" Type="http://schemas.openxmlformats.org/officeDocument/2006/relationships/image" Target="../media/image378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372.png"/><Relationship Id="rId17" Type="http://schemas.openxmlformats.org/officeDocument/2006/relationships/image" Target="../media/image377.png"/><Relationship Id="rId2" Type="http://schemas.openxmlformats.org/officeDocument/2006/relationships/slide" Target="slide1.xml"/><Relationship Id="rId16" Type="http://schemas.openxmlformats.org/officeDocument/2006/relationships/image" Target="../media/image376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3.xml"/><Relationship Id="rId11" Type="http://schemas.openxmlformats.org/officeDocument/2006/relationships/image" Target="../media/image361.jpeg"/><Relationship Id="rId5" Type="http://schemas.openxmlformats.org/officeDocument/2006/relationships/image" Target="../media/image36.png"/><Relationship Id="rId15" Type="http://schemas.openxmlformats.org/officeDocument/2006/relationships/image" Target="../media/image375.jpg"/><Relationship Id="rId10" Type="http://schemas.openxmlformats.org/officeDocument/2006/relationships/image" Target="../media/image335.jpeg"/><Relationship Id="rId19" Type="http://schemas.openxmlformats.org/officeDocument/2006/relationships/image" Target="../media/image379.jpeg"/><Relationship Id="rId4" Type="http://schemas.openxmlformats.org/officeDocument/2006/relationships/slide" Target="slide42.xml"/><Relationship Id="rId9" Type="http://schemas.openxmlformats.org/officeDocument/2006/relationships/image" Target="../media/image371.jpeg"/><Relationship Id="rId14" Type="http://schemas.openxmlformats.org/officeDocument/2006/relationships/image" Target="../media/image37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eg"/><Relationship Id="rId13" Type="http://schemas.openxmlformats.org/officeDocument/2006/relationships/image" Target="../media/image381.png"/><Relationship Id="rId18" Type="http://schemas.openxmlformats.org/officeDocument/2006/relationships/image" Target="../media/image385.png"/><Relationship Id="rId3" Type="http://schemas.openxmlformats.org/officeDocument/2006/relationships/image" Target="../media/image35.png"/><Relationship Id="rId21" Type="http://schemas.openxmlformats.org/officeDocument/2006/relationships/image" Target="../media/image388.png"/><Relationship Id="rId7" Type="http://schemas.openxmlformats.org/officeDocument/2006/relationships/image" Target="../media/image37.png"/><Relationship Id="rId12" Type="http://schemas.openxmlformats.org/officeDocument/2006/relationships/hyperlink" Target="http://www.chubbfrance.com/" TargetMode="External"/><Relationship Id="rId17" Type="http://schemas.openxmlformats.org/officeDocument/2006/relationships/image" Target="../media/image384.png"/><Relationship Id="rId2" Type="http://schemas.openxmlformats.org/officeDocument/2006/relationships/slide" Target="slide1.xml"/><Relationship Id="rId16" Type="http://schemas.openxmlformats.org/officeDocument/2006/relationships/image" Target="../media/image383.jpeg"/><Relationship Id="rId20" Type="http://schemas.openxmlformats.org/officeDocument/2006/relationships/image" Target="../media/image387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3.xml"/><Relationship Id="rId11" Type="http://schemas.openxmlformats.org/officeDocument/2006/relationships/image" Target="../media/image380.jpeg"/><Relationship Id="rId5" Type="http://schemas.openxmlformats.org/officeDocument/2006/relationships/image" Target="../media/image36.png"/><Relationship Id="rId15" Type="http://schemas.openxmlformats.org/officeDocument/2006/relationships/hyperlink" Target="http://www.chubbfiresecurity.com/fr/fr" TargetMode="External"/><Relationship Id="rId10" Type="http://schemas.openxmlformats.org/officeDocument/2006/relationships/image" Target="../media/image40.jpeg"/><Relationship Id="rId19" Type="http://schemas.openxmlformats.org/officeDocument/2006/relationships/image" Target="../media/image386.png"/><Relationship Id="rId4" Type="http://schemas.openxmlformats.org/officeDocument/2006/relationships/slide" Target="slide42.xml"/><Relationship Id="rId9" Type="http://schemas.openxmlformats.org/officeDocument/2006/relationships/image" Target="../media/image39.jpeg"/><Relationship Id="rId14" Type="http://schemas.openxmlformats.org/officeDocument/2006/relationships/image" Target="../media/image382.png"/><Relationship Id="rId22" Type="http://schemas.openxmlformats.org/officeDocument/2006/relationships/image" Target="../media/image3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85.png"/><Relationship Id="rId2" Type="http://schemas.openxmlformats.org/officeDocument/2006/relationships/slide" Target="slide1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28.xml"/><Relationship Id="rId6" Type="http://schemas.openxmlformats.org/officeDocument/2006/relationships/slide" Target="slide3.xml"/><Relationship Id="rId11" Type="http://schemas.openxmlformats.org/officeDocument/2006/relationships/image" Target="../media/image84.jpeg"/><Relationship Id="rId5" Type="http://schemas.openxmlformats.org/officeDocument/2006/relationships/image" Target="../media/image36.png"/><Relationship Id="rId15" Type="http://schemas.openxmlformats.org/officeDocument/2006/relationships/image" Target="../media/image88.jpeg"/><Relationship Id="rId10" Type="http://schemas.openxmlformats.org/officeDocument/2006/relationships/image" Target="../media/image83.jpeg"/><Relationship Id="rId4" Type="http://schemas.openxmlformats.org/officeDocument/2006/relationships/slide" Target="slide42.xml"/><Relationship Id="rId9" Type="http://schemas.openxmlformats.org/officeDocument/2006/relationships/image" Target="../media/image82.jpeg"/><Relationship Id="rId14" Type="http://schemas.openxmlformats.org/officeDocument/2006/relationships/image" Target="../media/image8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eg"/><Relationship Id="rId13" Type="http://schemas.microsoft.com/office/2007/relationships/hdphoto" Target="../media/hdphoto4.wdp"/><Relationship Id="rId18" Type="http://schemas.openxmlformats.org/officeDocument/2006/relationships/image" Target="../media/image96.jpe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93.png"/><Relationship Id="rId17" Type="http://schemas.openxmlformats.org/officeDocument/2006/relationships/image" Target="../media/image95.png"/><Relationship Id="rId2" Type="http://schemas.openxmlformats.org/officeDocument/2006/relationships/slide" Target="slide1.xml"/><Relationship Id="rId16" Type="http://schemas.openxmlformats.org/officeDocument/2006/relationships/image" Target="../media/image79.jpeg"/><Relationship Id="rId1" Type="http://schemas.openxmlformats.org/officeDocument/2006/relationships/slideLayout" Target="../slideLayouts/slideLayout28.xml"/><Relationship Id="rId6" Type="http://schemas.openxmlformats.org/officeDocument/2006/relationships/slide" Target="slide3.xml"/><Relationship Id="rId11" Type="http://schemas.microsoft.com/office/2007/relationships/hdphoto" Target="../media/hdphoto3.wdp"/><Relationship Id="rId5" Type="http://schemas.openxmlformats.org/officeDocument/2006/relationships/image" Target="../media/image36.png"/><Relationship Id="rId15" Type="http://schemas.openxmlformats.org/officeDocument/2006/relationships/image" Target="../media/image94.png"/><Relationship Id="rId10" Type="http://schemas.openxmlformats.org/officeDocument/2006/relationships/image" Target="../media/image92.png"/><Relationship Id="rId19" Type="http://schemas.openxmlformats.org/officeDocument/2006/relationships/image" Target="../media/image97.png"/><Relationship Id="rId4" Type="http://schemas.openxmlformats.org/officeDocument/2006/relationships/slide" Target="slide42.xml"/><Relationship Id="rId9" Type="http://schemas.openxmlformats.org/officeDocument/2006/relationships/image" Target="../media/image91.jpeg"/><Relationship Id="rId1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4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66.png"/><Relationship Id="rId17" Type="http://schemas.openxmlformats.org/officeDocument/2006/relationships/image" Target="../media/image101.jpeg"/><Relationship Id="rId2" Type="http://schemas.openxmlformats.org/officeDocument/2006/relationships/slide" Target="slide1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8.xml"/><Relationship Id="rId6" Type="http://schemas.openxmlformats.org/officeDocument/2006/relationships/slide" Target="slide3.xml"/><Relationship Id="rId11" Type="http://schemas.microsoft.com/office/2007/relationships/hdphoto" Target="../media/hdphoto4.wdp"/><Relationship Id="rId5" Type="http://schemas.openxmlformats.org/officeDocument/2006/relationships/image" Target="../media/image36.png"/><Relationship Id="rId15" Type="http://schemas.openxmlformats.org/officeDocument/2006/relationships/image" Target="../media/image99.png"/><Relationship Id="rId10" Type="http://schemas.openxmlformats.org/officeDocument/2006/relationships/image" Target="../media/image93.png"/><Relationship Id="rId4" Type="http://schemas.openxmlformats.org/officeDocument/2006/relationships/slide" Target="slide42.xml"/><Relationship Id="rId9" Type="http://schemas.microsoft.com/office/2007/relationships/hdphoto" Target="../media/hdphoto3.wdp"/><Relationship Id="rId14" Type="http://schemas.openxmlformats.org/officeDocument/2006/relationships/image" Target="../media/image9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13" Type="http://schemas.openxmlformats.org/officeDocument/2006/relationships/slide" Target="slide42.xml"/><Relationship Id="rId3" Type="http://schemas.openxmlformats.org/officeDocument/2006/relationships/image" Target="../media/image102.jpeg"/><Relationship Id="rId7" Type="http://schemas.openxmlformats.org/officeDocument/2006/relationships/image" Target="../media/image10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5.jpeg"/><Relationship Id="rId11" Type="http://schemas.openxmlformats.org/officeDocument/2006/relationships/slide" Target="slide1.xml"/><Relationship Id="rId5" Type="http://schemas.openxmlformats.org/officeDocument/2006/relationships/image" Target="../media/image104.jpeg"/><Relationship Id="rId15" Type="http://schemas.openxmlformats.org/officeDocument/2006/relationships/slide" Target="slide3.xml"/><Relationship Id="rId10" Type="http://schemas.openxmlformats.org/officeDocument/2006/relationships/image" Target="../media/image109.jpeg"/><Relationship Id="rId4" Type="http://schemas.openxmlformats.org/officeDocument/2006/relationships/image" Target="../media/image103.jpeg"/><Relationship Id="rId9" Type="http://schemas.openxmlformats.org/officeDocument/2006/relationships/image" Target="../media/image108.png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Espace réservé pour une image  54" descr="Une image contenant neige, bâtiment&#10;&#10;Description générée automatiquement">
            <a:extLst>
              <a:ext uri="{FF2B5EF4-FFF2-40B4-BE49-F238E27FC236}">
                <a16:creationId xmlns:a16="http://schemas.microsoft.com/office/drawing/2014/main" id="{1BF7C952-BC61-C5D8-A7CE-530C23DDE5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1" r="7621"/>
          <a:stretch>
            <a:fillRect/>
          </a:stretch>
        </p:blipFill>
        <p:spPr/>
      </p:pic>
      <p:sp>
        <p:nvSpPr>
          <p:cNvPr id="18" name="Titre 17">
            <a:extLst>
              <a:ext uri="{FF2B5EF4-FFF2-40B4-BE49-F238E27FC236}">
                <a16:creationId xmlns:a16="http://schemas.microsoft.com/office/drawing/2014/main" id="{F2D04EBD-DC16-BCA9-1AEA-CAB1B471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E1F8904-00CC-CA5C-9340-9AE0EB7B6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1" u="none" strike="noStrike" kern="1200" cap="small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Toutes applications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E02A9E-2F2A-E89A-6574-841871B795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2A4FBFA-6B1B-6B20-B4D8-1C2CF344C9B6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4B2E002-0B88-9284-B06C-86D42F272F77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C92E3F2-0A5D-C658-3271-4C7C21BC6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41C097AF-FB9B-3AA7-F027-B6366C0A2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D4413D78-79B1-EB3B-26F5-4AD3C88DA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8F80FE79-65FB-F687-80CF-72BE5F093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BA455116-F0AE-ADA9-EE0F-9E63F919C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7A2879EC-30AF-2010-0357-99E4AA70E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AC22B71-5235-13F8-4B2C-FC877B35F2F4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6E3F0E00-1A02-4BED-1288-308269720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D4E20AB7-D0C5-A0B2-BA0D-22A9DB4F1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0DB8E3E3-95BC-C91D-00D3-14118D911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1850EEBC-4834-5E32-0C84-8EB03EC00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F1B4C1BD-AD67-ACAB-F9E1-EDD2039E1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F5961B36-2A9D-6665-514C-4931780755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D246ADF0-F632-CC56-AF73-907AD7CD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DC5B8D0D-EEBF-F88A-E134-F9AB081D1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B39CDA7-A864-7DF0-BDF0-765AF19F8CC7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5" name="Image 24">
              <a:hlinkClick r:id="rId16" action="ppaction://hlinksldjump"/>
              <a:extLst>
                <a:ext uri="{FF2B5EF4-FFF2-40B4-BE49-F238E27FC236}">
                  <a16:creationId xmlns:a16="http://schemas.microsoft.com/office/drawing/2014/main" id="{011A93C0-5482-724A-5E12-19CB12C30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6" name="Image 25">
              <a:hlinkClick r:id="rId18" action="ppaction://hlinksldjump"/>
              <a:extLst>
                <a:ext uri="{FF2B5EF4-FFF2-40B4-BE49-F238E27FC236}">
                  <a16:creationId xmlns:a16="http://schemas.microsoft.com/office/drawing/2014/main" id="{FF0978B4-D35F-B2D3-4CD5-6E051BCC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7" name="Imag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0BF7FB11-A5B1-F420-581F-0AAC97DE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2" name="Espace réservé du texte 28">
            <a:extLst>
              <a:ext uri="{FF2B5EF4-FFF2-40B4-BE49-F238E27FC236}">
                <a16:creationId xmlns:a16="http://schemas.microsoft.com/office/drawing/2014/main" id="{528D5A5B-3687-F11F-1454-175CD37A3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18513" y="247054"/>
            <a:ext cx="1182600" cy="4644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D144CD9-8B89-9041-5340-63C42F4B9522}"/>
              </a:ext>
            </a:extLst>
          </p:cNvPr>
          <p:cNvSpPr txBox="1"/>
          <p:nvPr/>
        </p:nvSpPr>
        <p:spPr>
          <a:xfrm>
            <a:off x="3817901" y="4817935"/>
            <a:ext cx="19599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fr-FR" sz="500" i="1" dirty="0">
                <a:solidFill>
                  <a:schemeClr val="bg1">
                    <a:lumMod val="95000"/>
                  </a:schemeClr>
                </a:solidFill>
                <a:latin typeface="HelveticaNeueLT Pro 57 Cn" panose="020B0506030502030204" pitchFamily="34" charset="0"/>
              </a:rPr>
              <a:t>Crédits photos du présent document : © Adobe Stock</a:t>
            </a:r>
          </a:p>
        </p:txBody>
      </p:sp>
    </p:spTree>
    <p:extLst>
      <p:ext uri="{BB962C8B-B14F-4D97-AF65-F5344CB8AC3E}">
        <p14:creationId xmlns:p14="http://schemas.microsoft.com/office/powerpoint/2010/main" val="17210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468AA8D1-5E33-913E-4467-E72C8F89CEE3}"/>
              </a:ext>
            </a:extLst>
          </p:cNvPr>
          <p:cNvGrpSpPr/>
          <p:nvPr/>
        </p:nvGrpSpPr>
        <p:grpSpPr>
          <a:xfrm>
            <a:off x="334049" y="1155153"/>
            <a:ext cx="8558431" cy="2927136"/>
            <a:chOff x="334049" y="1620045"/>
            <a:chExt cx="8558431" cy="2927136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A66CCC4-BE24-495A-AAFB-1AB66D9CE998}"/>
                </a:ext>
              </a:extLst>
            </p:cNvPr>
            <p:cNvSpPr/>
            <p:nvPr/>
          </p:nvSpPr>
          <p:spPr>
            <a:xfrm>
              <a:off x="2579748" y="1620046"/>
              <a:ext cx="1872208" cy="249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5D84AA01-773C-4896-8599-4FDB28E3DBA4}"/>
                </a:ext>
              </a:extLst>
            </p:cNvPr>
            <p:cNvSpPr/>
            <p:nvPr/>
          </p:nvSpPr>
          <p:spPr>
            <a:xfrm>
              <a:off x="4794702" y="1624409"/>
              <a:ext cx="1872208" cy="249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52C7612B-0493-49EC-B827-601980238C12}"/>
                </a:ext>
              </a:extLst>
            </p:cNvPr>
            <p:cNvSpPr/>
            <p:nvPr/>
          </p:nvSpPr>
          <p:spPr>
            <a:xfrm>
              <a:off x="7020272" y="1624409"/>
              <a:ext cx="1872208" cy="249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62171F15-72A6-4B87-A3E5-939B04B83F44}"/>
                </a:ext>
              </a:extLst>
            </p:cNvPr>
            <p:cNvGrpSpPr/>
            <p:nvPr/>
          </p:nvGrpSpPr>
          <p:grpSpPr>
            <a:xfrm>
              <a:off x="7000439" y="1624409"/>
              <a:ext cx="1892040" cy="1959064"/>
              <a:chOff x="6488708" y="1628771"/>
              <a:chExt cx="1892040" cy="1959064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732CC541-ABFD-4482-99F6-D4A5EAC89874}"/>
                  </a:ext>
                </a:extLst>
              </p:cNvPr>
              <p:cNvSpPr/>
              <p:nvPr/>
            </p:nvSpPr>
            <p:spPr>
              <a:xfrm>
                <a:off x="6508447" y="1923675"/>
                <a:ext cx="1872208" cy="16641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E17E6559-E996-4E6C-AC37-C564F7AA0F68}"/>
                  </a:ext>
                </a:extLst>
              </p:cNvPr>
              <p:cNvSpPr/>
              <p:nvPr/>
            </p:nvSpPr>
            <p:spPr>
              <a:xfrm>
                <a:off x="6488708" y="2678612"/>
                <a:ext cx="1891947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cap="small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BBC99B06-5F00-458E-BBD1-EC1FD1FB6EA9}"/>
                  </a:ext>
                </a:extLst>
              </p:cNvPr>
              <p:cNvSpPr txBox="1"/>
              <p:nvPr/>
            </p:nvSpPr>
            <p:spPr>
              <a:xfrm>
                <a:off x="6508447" y="2910728"/>
                <a:ext cx="187220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8"/>
                <a:r>
                  <a:rPr lang="fr-FR" sz="1000" b="1" dirty="0">
                    <a:solidFill>
                      <a:prstClr val="black"/>
                    </a:solidFill>
                    <a:latin typeface="Arial"/>
                  </a:rPr>
                  <a:t>Intégrer </a:t>
                </a:r>
              </a:p>
              <a:p>
                <a:pPr algn="ctr" defTabSz="914378"/>
                <a:r>
                  <a:rPr lang="fr-FR" sz="1000" dirty="0">
                    <a:solidFill>
                      <a:prstClr val="black"/>
                    </a:solidFill>
                    <a:latin typeface="Arial"/>
                  </a:rPr>
                  <a:t>Les émetteurs et récepteurs en coffrant les boitiers</a:t>
                </a:r>
              </a:p>
            </p:txBody>
          </p:sp>
          <p:pic>
            <p:nvPicPr>
              <p:cNvPr id="65" name="Picture 5">
                <a:extLst>
                  <a:ext uri="{FF2B5EF4-FFF2-40B4-BE49-F238E27FC236}">
                    <a16:creationId xmlns:a16="http://schemas.microsoft.com/office/drawing/2014/main" id="{7C0847F0-1F07-4072-A96A-8D056D5A91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screen">
                <a:clrChange>
                  <a:clrFrom>
                    <a:srgbClr val="FEFEFF"/>
                  </a:clrFrom>
                  <a:clrTo>
                    <a:srgbClr val="FE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60232" y="2130824"/>
                <a:ext cx="1291398" cy="4298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8" name="Rectangle à coins arrondis 65">
                <a:extLst>
                  <a:ext uri="{FF2B5EF4-FFF2-40B4-BE49-F238E27FC236}">
                    <a16:creationId xmlns:a16="http://schemas.microsoft.com/office/drawing/2014/main" id="{2E0503F2-878A-4C65-BCD1-3A90AAF24FD9}"/>
                  </a:ext>
                </a:extLst>
              </p:cNvPr>
              <p:cNvSpPr/>
              <p:nvPr/>
            </p:nvSpPr>
            <p:spPr>
              <a:xfrm>
                <a:off x="6556104" y="2022592"/>
                <a:ext cx="1757154" cy="5977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CBF040BC-E491-4BCE-8353-7AD84495EA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7120515" y="2078108"/>
                <a:ext cx="648072" cy="471614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CF7582F6-D579-4391-9272-3945BB9D57EB}"/>
                  </a:ext>
                </a:extLst>
              </p:cNvPr>
              <p:cNvSpPr/>
              <p:nvPr/>
            </p:nvSpPr>
            <p:spPr>
              <a:xfrm>
                <a:off x="6508541" y="2662574"/>
                <a:ext cx="1872207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OSID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  <a:endParaRPr lang="fr-FR" sz="950" b="1" cap="all" dirty="0">
                  <a:solidFill>
                    <a:srgbClr val="1F497D"/>
                  </a:solidFill>
                  <a:latin typeface="Arial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D2D4152-2AB3-4609-A8D5-C01F653AA8F6}"/>
                  </a:ext>
                </a:extLst>
              </p:cNvPr>
              <p:cNvSpPr/>
              <p:nvPr/>
            </p:nvSpPr>
            <p:spPr>
              <a:xfrm>
                <a:off x="6508448" y="1628771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Discrétion</a:t>
                </a:r>
              </a:p>
            </p:txBody>
          </p:sp>
        </p:grp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1BE32D69-BC62-46DB-B168-FC6981290F08}"/>
                </a:ext>
              </a:extLst>
            </p:cNvPr>
            <p:cNvSpPr/>
            <p:nvPr/>
          </p:nvSpPr>
          <p:spPr>
            <a:xfrm>
              <a:off x="343268" y="1628546"/>
              <a:ext cx="1872208" cy="2497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1302C6B0-42E6-400D-837A-C341845EA73D}"/>
                </a:ext>
              </a:extLst>
            </p:cNvPr>
            <p:cNvSpPr/>
            <p:nvPr/>
          </p:nvSpPr>
          <p:spPr>
            <a:xfrm>
              <a:off x="334049" y="3722426"/>
              <a:ext cx="8558337" cy="809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339106" y="3723879"/>
              <a:ext cx="8553281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OSID offre une meilleure couverture des grands volumes : </a:t>
              </a:r>
            </a:p>
            <a:p>
              <a:pPr algn="ctr" defTabSz="914378"/>
              <a:endParaRPr lang="fr-FR" sz="950" dirty="0">
                <a:solidFill>
                  <a:srgbClr val="002060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plusieurs émetteurs pour un récepteur possibles, traitement UV/IR des signaux, discrimination améliorée des poussières et des fumées,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réglage d’ajustement par simple outil laser; tolérance augmentée aux mouvements des bâtiments;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désalignement jusque 4%, fiabilité dans des conditions d’éclairage multiples, ….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43268" y="1923677"/>
              <a:ext cx="1872208" cy="16641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34051" y="2681619"/>
              <a:ext cx="1881425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348323" y="2681620"/>
              <a:ext cx="1872207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OSID</a:t>
              </a:r>
              <a:r>
                <a:rPr lang="fr-FR" sz="950" b="1" cap="all" baseline="30000" dirty="0">
                  <a:solidFill>
                    <a:srgbClr val="1F497D"/>
                  </a:solidFill>
                  <a:latin typeface="Arial"/>
                </a:rPr>
                <a:t>®</a:t>
              </a:r>
              <a:endParaRPr lang="fr-FR" sz="950" b="1" cap="all" dirty="0">
                <a:solidFill>
                  <a:srgbClr val="1F497D"/>
                </a:solidFill>
                <a:latin typeface="Aria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339107" y="1620048"/>
              <a:ext cx="18722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Portée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39105" y="2910727"/>
              <a:ext cx="187220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Augmenter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portées et améliorer la stabilité de la détection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optique linéaire </a:t>
              </a:r>
            </a:p>
          </p:txBody>
        </p:sp>
        <p:sp>
          <p:nvSpPr>
            <p:cNvPr id="66" name="Rectangle à coins arrondis 65"/>
            <p:cNvSpPr/>
            <p:nvPr/>
          </p:nvSpPr>
          <p:spPr>
            <a:xfrm>
              <a:off x="395536" y="2019075"/>
              <a:ext cx="1757154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3FA1FF6-1C5D-46FD-8318-1BAD98B04359}"/>
                </a:ext>
              </a:extLst>
            </p:cNvPr>
            <p:cNvGrpSpPr/>
            <p:nvPr/>
          </p:nvGrpSpPr>
          <p:grpSpPr>
            <a:xfrm>
              <a:off x="482026" y="2099277"/>
              <a:ext cx="1584176" cy="437390"/>
              <a:chOff x="552938" y="2137861"/>
              <a:chExt cx="1584176" cy="437390"/>
            </a:xfrm>
          </p:grpSpPr>
          <p:pic>
            <p:nvPicPr>
              <p:cNvPr id="105" name="Picture 6">
                <a:extLst>
                  <a:ext uri="{FF2B5EF4-FFF2-40B4-BE49-F238E27FC236}">
                    <a16:creationId xmlns:a16="http://schemas.microsoft.com/office/drawing/2014/main" id="{03D8CD80-1A68-44DB-B16C-5A82527686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EFEFF"/>
                  </a:clrFrom>
                  <a:clrTo>
                    <a:srgbClr val="FE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938" y="2137861"/>
                <a:ext cx="1584176" cy="4373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6" name="Image 105">
                <a:hlinkClick r:id="rId5" action="ppaction://hlinkfile"/>
                <a:extLst>
                  <a:ext uri="{FF2B5EF4-FFF2-40B4-BE49-F238E27FC236}">
                    <a16:creationId xmlns:a16="http://schemas.microsoft.com/office/drawing/2014/main" id="{8DFFF873-DD31-4D89-BE89-B8774E82FD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345026" y="2169408"/>
                <a:ext cx="540770" cy="352752"/>
              </a:xfrm>
              <a:prstGeom prst="rect">
                <a:avLst/>
              </a:prstGeom>
            </p:spPr>
          </p:pic>
        </p:grpSp>
        <p:pic>
          <p:nvPicPr>
            <p:cNvPr id="107" name="Image 106">
              <a:extLst>
                <a:ext uri="{FF2B5EF4-FFF2-40B4-BE49-F238E27FC236}">
                  <a16:creationId xmlns:a16="http://schemas.microsoft.com/office/drawing/2014/main" id="{5180BD91-6613-4731-BCEA-D27EE799F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0800000">
              <a:off x="745114" y="2198397"/>
              <a:ext cx="466214" cy="322180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A34460F5-A29E-4F6A-B324-509C2FFACBDF}"/>
                </a:ext>
              </a:extLst>
            </p:cNvPr>
            <p:cNvGrpSpPr/>
            <p:nvPr/>
          </p:nvGrpSpPr>
          <p:grpSpPr>
            <a:xfrm>
              <a:off x="2554061" y="1620045"/>
              <a:ext cx="1897895" cy="1967790"/>
              <a:chOff x="2346627" y="1620045"/>
              <a:chExt cx="1897895" cy="1967790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FAFD1F2C-6F98-4506-9222-D8BCDF81ABE1}"/>
                  </a:ext>
                </a:extLst>
              </p:cNvPr>
              <p:cNvSpPr/>
              <p:nvPr/>
            </p:nvSpPr>
            <p:spPr>
              <a:xfrm>
                <a:off x="2367259" y="1923677"/>
                <a:ext cx="1872208" cy="16641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9" name="Rectangle à coins arrondis 65">
                <a:extLst>
                  <a:ext uri="{FF2B5EF4-FFF2-40B4-BE49-F238E27FC236}">
                    <a16:creationId xmlns:a16="http://schemas.microsoft.com/office/drawing/2014/main" id="{059E3C06-0305-4801-9D17-6ED2E8E6BBD2}"/>
                  </a:ext>
                </a:extLst>
              </p:cNvPr>
              <p:cNvSpPr/>
              <p:nvPr/>
            </p:nvSpPr>
            <p:spPr>
              <a:xfrm>
                <a:off x="2394766" y="2013851"/>
                <a:ext cx="1757154" cy="5977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9" name="ZoneTexte 98">
                <a:extLst>
                  <a:ext uri="{FF2B5EF4-FFF2-40B4-BE49-F238E27FC236}">
                    <a16:creationId xmlns:a16="http://schemas.microsoft.com/office/drawing/2014/main" id="{3ABF5C3C-AB8F-46CA-976C-8684B79D1B4C}"/>
                  </a:ext>
                </a:extLst>
              </p:cNvPr>
              <p:cNvSpPr txBox="1"/>
              <p:nvPr/>
            </p:nvSpPr>
            <p:spPr>
              <a:xfrm>
                <a:off x="2362204" y="2910728"/>
                <a:ext cx="1872207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378"/>
                <a:r>
                  <a:rPr lang="fr-FR" sz="1000" b="1" dirty="0">
                    <a:solidFill>
                      <a:prstClr val="black"/>
                    </a:solidFill>
                    <a:latin typeface="Arial"/>
                  </a:rPr>
                  <a:t>Analyse uniforme UV/IR</a:t>
                </a:r>
              </a:p>
              <a:p>
                <a:pPr algn="ctr" defTabSz="914378"/>
                <a:r>
                  <a:rPr lang="fr-FR" sz="1000" dirty="0">
                    <a:solidFill>
                      <a:prstClr val="black"/>
                    </a:solidFill>
                    <a:latin typeface="Arial"/>
                  </a:rPr>
                  <a:t>Pas d’alarme feu </a:t>
                </a:r>
              </a:p>
              <a:p>
                <a:pPr algn="ctr" defTabSz="914378"/>
                <a:r>
                  <a:rPr lang="fr-FR" sz="1000" dirty="0">
                    <a:solidFill>
                      <a:prstClr val="black"/>
                    </a:solidFill>
                    <a:latin typeface="Arial"/>
                  </a:rPr>
                  <a:t>Continuité d’exploitation</a:t>
                </a:r>
              </a:p>
            </p:txBody>
          </p:sp>
          <p:grpSp>
            <p:nvGrpSpPr>
              <p:cNvPr id="10" name="Groupe 9">
                <a:extLst>
                  <a:ext uri="{FF2B5EF4-FFF2-40B4-BE49-F238E27FC236}">
                    <a16:creationId xmlns:a16="http://schemas.microsoft.com/office/drawing/2014/main" id="{270836D6-8407-4EA9-8BB5-866FF62F3C11}"/>
                  </a:ext>
                </a:extLst>
              </p:cNvPr>
              <p:cNvGrpSpPr/>
              <p:nvPr/>
            </p:nvGrpSpPr>
            <p:grpSpPr>
              <a:xfrm>
                <a:off x="2443132" y="2085527"/>
                <a:ext cx="1724930" cy="466579"/>
                <a:chOff x="2450007" y="2099277"/>
                <a:chExt cx="1724930" cy="466579"/>
              </a:xfrm>
            </p:grpSpPr>
            <p:pic>
              <p:nvPicPr>
                <p:cNvPr id="98" name="Picture 4">
                  <a:extLst>
                    <a:ext uri="{FF2B5EF4-FFF2-40B4-BE49-F238E27FC236}">
                      <a16:creationId xmlns:a16="http://schemas.microsoft.com/office/drawing/2014/main" id="{9FD30C03-5E47-46D6-BBDA-1FE2B178D3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screen">
                  <a:clrChange>
                    <a:clrFrom>
                      <a:srgbClr val="FEFEFF"/>
                    </a:clrFrom>
                    <a:clrTo>
                      <a:srgbClr val="FEFE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450007" y="2099277"/>
                  <a:ext cx="1724930" cy="4665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8" name="Image 107">
                  <a:hlinkClick r:id="rId5" action="ppaction://hlinkfile"/>
                  <a:extLst>
                    <a:ext uri="{FF2B5EF4-FFF2-40B4-BE49-F238E27FC236}">
                      <a16:creationId xmlns:a16="http://schemas.microsoft.com/office/drawing/2014/main" id="{D71691E9-34CB-4303-8486-BBF947F034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350227" y="2124667"/>
                  <a:ext cx="540770" cy="352752"/>
                </a:xfrm>
                <a:prstGeom prst="rect">
                  <a:avLst/>
                </a:prstGeom>
              </p:spPr>
            </p:pic>
          </p:grp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3A18BDAC-37A0-426F-9C58-49DDFE145174}"/>
                  </a:ext>
                </a:extLst>
              </p:cNvPr>
              <p:cNvSpPr/>
              <p:nvPr/>
            </p:nvSpPr>
            <p:spPr>
              <a:xfrm>
                <a:off x="2346627" y="2690216"/>
                <a:ext cx="1897895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cap="small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3B40669A-08BC-4C74-9CF0-AD96CA7AB02E}"/>
                  </a:ext>
                </a:extLst>
              </p:cNvPr>
              <p:cNvSpPr/>
              <p:nvPr/>
            </p:nvSpPr>
            <p:spPr>
              <a:xfrm>
                <a:off x="2367260" y="1620045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Stabilité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CE78EBF-40AF-4CCE-B2AE-4A16287F8C40}"/>
                  </a:ext>
                </a:extLst>
              </p:cNvPr>
              <p:cNvSpPr/>
              <p:nvPr/>
            </p:nvSpPr>
            <p:spPr>
              <a:xfrm>
                <a:off x="2366366" y="2685622"/>
                <a:ext cx="1868045" cy="2385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OSID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  <a:endParaRPr lang="fr-FR" sz="950" b="1" cap="all" dirty="0">
                  <a:solidFill>
                    <a:srgbClr val="1F497D"/>
                  </a:solidFill>
                  <a:latin typeface="Arial"/>
                </a:endParaRPr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EB8A7F97-09B7-4D45-9192-3ED3EA361565}"/>
                </a:ext>
              </a:extLst>
            </p:cNvPr>
            <p:cNvGrpSpPr/>
            <p:nvPr/>
          </p:nvGrpSpPr>
          <p:grpSpPr>
            <a:xfrm>
              <a:off x="4785486" y="1624409"/>
              <a:ext cx="1881425" cy="1959063"/>
              <a:chOff x="4421767" y="1628771"/>
              <a:chExt cx="1881425" cy="1959063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06AED06C-E47E-4162-BAB4-3840E698FC49}"/>
                  </a:ext>
                </a:extLst>
              </p:cNvPr>
              <p:cNvSpPr/>
              <p:nvPr/>
            </p:nvSpPr>
            <p:spPr>
              <a:xfrm>
                <a:off x="4427984" y="1923675"/>
                <a:ext cx="1872208" cy="166415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C2C2CB71-E80D-4FAA-B8BF-BEF5CDC488D2}"/>
                  </a:ext>
                </a:extLst>
              </p:cNvPr>
              <p:cNvSpPr/>
              <p:nvPr/>
            </p:nvSpPr>
            <p:spPr>
              <a:xfrm>
                <a:off x="4421767" y="2681391"/>
                <a:ext cx="1881425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cap="small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2E4A0466-D5DD-46AC-815D-26494A754245}"/>
                  </a:ext>
                </a:extLst>
              </p:cNvPr>
              <p:cNvSpPr/>
              <p:nvPr/>
            </p:nvSpPr>
            <p:spPr>
              <a:xfrm>
                <a:off x="4427985" y="1628771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Efficacité</a:t>
                </a:r>
              </a:p>
            </p:txBody>
          </p:sp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3615FCEC-2817-42A2-A7C3-C2D0957373DA}"/>
                  </a:ext>
                </a:extLst>
              </p:cNvPr>
              <p:cNvGrpSpPr/>
              <p:nvPr/>
            </p:nvGrpSpPr>
            <p:grpSpPr>
              <a:xfrm>
                <a:off x="4485511" y="2015000"/>
                <a:ext cx="1757154" cy="597794"/>
                <a:chOff x="4488038" y="2015000"/>
                <a:chExt cx="1757154" cy="597794"/>
              </a:xfrm>
            </p:grpSpPr>
            <p:sp>
              <p:nvSpPr>
                <p:cNvPr id="118" name="Rectangle à coins arrondis 65">
                  <a:extLst>
                    <a:ext uri="{FF2B5EF4-FFF2-40B4-BE49-F238E27FC236}">
                      <a16:creationId xmlns:a16="http://schemas.microsoft.com/office/drawing/2014/main" id="{D896A54A-C90B-491E-B1CA-6C6F06DD56AB}"/>
                    </a:ext>
                  </a:extLst>
                </p:cNvPr>
                <p:cNvSpPr/>
                <p:nvPr/>
              </p:nvSpPr>
              <p:spPr>
                <a:xfrm>
                  <a:off x="4488038" y="2015000"/>
                  <a:ext cx="1757154" cy="597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fr-FR" sz="180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pic>
              <p:nvPicPr>
                <p:cNvPr id="94" name="Picture 3">
                  <a:extLst>
                    <a:ext uri="{FF2B5EF4-FFF2-40B4-BE49-F238E27FC236}">
                      <a16:creationId xmlns:a16="http://schemas.microsoft.com/office/drawing/2014/main" id="{2F15EFC3-4DDB-4E2E-9DF4-AD4421DE85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9" cstate="print">
                  <a:clrChange>
                    <a:clrFrom>
                      <a:srgbClr val="FEFEFF"/>
                    </a:clrFrom>
                    <a:clrTo>
                      <a:srgbClr val="FEFE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32247" y="2085527"/>
                  <a:ext cx="1668736" cy="4555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42666B03-D5E0-4BE3-B585-44C95790F3F2}"/>
                  </a:ext>
                </a:extLst>
              </p:cNvPr>
              <p:cNvSpPr/>
              <p:nvPr/>
            </p:nvSpPr>
            <p:spPr>
              <a:xfrm>
                <a:off x="4427984" y="2910728"/>
                <a:ext cx="1865991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Améliorer </a:t>
                </a:r>
              </a:p>
              <a:p>
                <a:pPr algn="ctr" defTabSz="914378">
                  <a:defRPr/>
                </a:pP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Les portées et la stabilité de </a:t>
                </a:r>
              </a:p>
              <a:p>
                <a:pPr algn="ctr" defTabSz="914378">
                  <a:defRPr/>
                </a:pP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la détection optique linéaire 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4BCF7642-9B5E-43C9-89F3-666EDD7DB3D5}"/>
                  </a:ext>
                </a:extLst>
              </p:cNvPr>
              <p:cNvSpPr/>
              <p:nvPr/>
            </p:nvSpPr>
            <p:spPr>
              <a:xfrm>
                <a:off x="4427984" y="2681391"/>
                <a:ext cx="1872207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OSID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  <a:endParaRPr lang="fr-FR" sz="950" b="1" cap="all" dirty="0">
                  <a:solidFill>
                    <a:srgbClr val="1F497D"/>
                  </a:solidFill>
                  <a:latin typeface="Arial"/>
                </a:endParaRPr>
              </a:p>
            </p:txBody>
          </p:sp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145B8BD2-6EDB-4714-B512-9604AAFF2F6A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74" name="Image 7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A804A8D-B4A2-41FC-B1C5-E6EDD8E7E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5" name="Image 74">
              <a:hlinkClick r:id="rId12" action="ppaction://hlinksldjump"/>
              <a:extLst>
                <a:ext uri="{FF2B5EF4-FFF2-40B4-BE49-F238E27FC236}">
                  <a16:creationId xmlns:a16="http://schemas.microsoft.com/office/drawing/2014/main" id="{B2EDA7FE-14B7-4062-89A6-AF0885A31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6" name="Image 75">
              <a:hlinkClick r:id="rId14" action="ppaction://hlinksldjump"/>
              <a:extLst>
                <a:ext uri="{FF2B5EF4-FFF2-40B4-BE49-F238E27FC236}">
                  <a16:creationId xmlns:a16="http://schemas.microsoft.com/office/drawing/2014/main" id="{CD721324-FBC3-4F8A-A340-47201D760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2F4206-FD93-6631-DEC7-DCB2EBB571E4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F8A0B6B-6F46-7CB9-3D10-99FB2C3EA2AC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 optique linéaire</a:t>
            </a:r>
          </a:p>
        </p:txBody>
      </p:sp>
    </p:spTree>
    <p:extLst>
      <p:ext uri="{BB962C8B-B14F-4D97-AF65-F5344CB8AC3E}">
        <p14:creationId xmlns:p14="http://schemas.microsoft.com/office/powerpoint/2010/main" val="346264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9B12324-7003-C458-EFDE-2D550EC27B96}"/>
              </a:ext>
            </a:extLst>
          </p:cNvPr>
          <p:cNvGrpSpPr/>
          <p:nvPr/>
        </p:nvGrpSpPr>
        <p:grpSpPr>
          <a:xfrm>
            <a:off x="179513" y="1148582"/>
            <a:ext cx="8712969" cy="3219084"/>
            <a:chOff x="179513" y="1620047"/>
            <a:chExt cx="8712969" cy="3219084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8B4749A-D09E-56E1-E366-2E4EB23D83EA}"/>
                </a:ext>
              </a:extLst>
            </p:cNvPr>
            <p:cNvSpPr/>
            <p:nvPr/>
          </p:nvSpPr>
          <p:spPr>
            <a:xfrm>
              <a:off x="179513" y="1620048"/>
              <a:ext cx="3883167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64C15C-BAD0-0ECC-4071-5217101C3DDD}"/>
                </a:ext>
              </a:extLst>
            </p:cNvPr>
            <p:cNvSpPr/>
            <p:nvPr/>
          </p:nvSpPr>
          <p:spPr>
            <a:xfrm>
              <a:off x="2195736" y="2666901"/>
              <a:ext cx="1872211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1" name="Rectangle à coins arrondis 68">
              <a:extLst>
                <a:ext uri="{FF2B5EF4-FFF2-40B4-BE49-F238E27FC236}">
                  <a16:creationId xmlns:a16="http://schemas.microsoft.com/office/drawing/2014/main" id="{972FBF8F-222A-5E0E-5FB9-5513D1B3A2AA}"/>
                </a:ext>
              </a:extLst>
            </p:cNvPr>
            <p:cNvSpPr/>
            <p:nvPr/>
          </p:nvSpPr>
          <p:spPr>
            <a:xfrm>
              <a:off x="2327054" y="2011286"/>
              <a:ext cx="1653306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8CF4AA3-D333-80F1-6792-80BAF522C9F4}"/>
                </a:ext>
              </a:extLst>
            </p:cNvPr>
            <p:cNvSpPr/>
            <p:nvPr/>
          </p:nvSpPr>
          <p:spPr>
            <a:xfrm>
              <a:off x="2195736" y="2666902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cap="all" dirty="0" err="1">
                  <a:solidFill>
                    <a:srgbClr val="1F497D"/>
                  </a:solidFill>
                  <a:latin typeface="Arial"/>
                </a:rPr>
                <a:t>FIRECatcher</a:t>
              </a:r>
              <a:r>
                <a:rPr lang="fr-FR" sz="950" b="1" cap="all" baseline="30000" dirty="0">
                  <a:solidFill>
                    <a:srgbClr val="1F497D"/>
                  </a:solidFill>
                  <a:latin typeface="Arial"/>
                </a:rPr>
                <a:t>(1)</a:t>
              </a:r>
            </a:p>
          </p:txBody>
        </p: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2FBBB51E-BE82-4A71-B469-18A30ED124B2}"/>
                </a:ext>
              </a:extLst>
            </p:cNvPr>
            <p:cNvGrpSpPr/>
            <p:nvPr/>
          </p:nvGrpSpPr>
          <p:grpSpPr>
            <a:xfrm>
              <a:off x="179514" y="1620049"/>
              <a:ext cx="3888430" cy="2504151"/>
              <a:chOff x="4168304" y="1620047"/>
              <a:chExt cx="3888430" cy="2504151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268C6990-DCC2-437D-A447-684618C26AB0}"/>
                  </a:ext>
                </a:extLst>
              </p:cNvPr>
              <p:cNvSpPr/>
              <p:nvPr/>
            </p:nvSpPr>
            <p:spPr>
              <a:xfrm>
                <a:off x="4168304" y="2666900"/>
                <a:ext cx="1872211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/>
                <a:endParaRPr lang="fr-FR" cap="small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1D031338-AD72-4B05-9E16-A1E0D24539EF}"/>
                  </a:ext>
                </a:extLst>
              </p:cNvPr>
              <p:cNvSpPr/>
              <p:nvPr/>
            </p:nvSpPr>
            <p:spPr>
              <a:xfrm>
                <a:off x="4168304" y="3739477"/>
                <a:ext cx="3800847" cy="38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55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Nos solutions intègrent des algorithmes efficaces en conditions d’exploitation exigeantes validées "CNPP Certified</a:t>
                </a:r>
                <a:r>
                  <a:rPr lang="fr-FR" sz="950" baseline="30000" dirty="0">
                    <a:solidFill>
                      <a:srgbClr val="002060"/>
                    </a:solidFill>
                    <a:latin typeface="Arial"/>
                  </a:rPr>
                  <a:t>(2)</a:t>
                </a:r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".</a:t>
                </a: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3557193B-1AF8-4FF9-8159-57A8F196BF51}"/>
                  </a:ext>
                </a:extLst>
              </p:cNvPr>
              <p:cNvSpPr/>
              <p:nvPr/>
            </p:nvSpPr>
            <p:spPr>
              <a:xfrm>
                <a:off x="4168304" y="2910727"/>
                <a:ext cx="3888430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55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Capter </a:t>
                </a:r>
              </a:p>
              <a:p>
                <a:pPr algn="ctr" defTabSz="914355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en protection complémentaire ou en produit spécifique associé </a:t>
                </a:r>
              </a:p>
              <a:p>
                <a:pPr algn="ctr" defTabSz="914355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au système de sécurité incendie</a:t>
                </a:r>
                <a:r>
                  <a:rPr lang="fr-FR" sz="950" baseline="30000" dirty="0">
                    <a:solidFill>
                      <a:prstClr val="black"/>
                    </a:solidFill>
                    <a:latin typeface="Arial"/>
                  </a:rPr>
                  <a:t>(3)</a:t>
                </a: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, avec précocité, les départs d’incendie via des technologies novatrices adaptées.</a:t>
                </a:r>
              </a:p>
            </p:txBody>
          </p:sp>
          <p:sp>
            <p:nvSpPr>
              <p:cNvPr id="60" name="Rectangle à coins arrondis 68">
                <a:extLst>
                  <a:ext uri="{FF2B5EF4-FFF2-40B4-BE49-F238E27FC236}">
                    <a16:creationId xmlns:a16="http://schemas.microsoft.com/office/drawing/2014/main" id="{D4930CD1-4484-4BB2-A88A-106F8A7AA101}"/>
                  </a:ext>
                </a:extLst>
              </p:cNvPr>
              <p:cNvSpPr/>
              <p:nvPr/>
            </p:nvSpPr>
            <p:spPr>
              <a:xfrm>
                <a:off x="4299626" y="2011284"/>
                <a:ext cx="1653306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/>
                <a:endParaRPr lang="fr-FR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4AEC507-C64F-4B67-8791-E50B4FEBA94D}"/>
                  </a:ext>
                </a:extLst>
              </p:cNvPr>
              <p:cNvSpPr/>
              <p:nvPr/>
            </p:nvSpPr>
            <p:spPr>
              <a:xfrm>
                <a:off x="4168308" y="1620047"/>
                <a:ext cx="3878222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55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Analyse d’images incendie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8A8067C-A640-4844-8044-FC1144A52154}"/>
                  </a:ext>
                </a:extLst>
              </p:cNvPr>
              <p:cNvSpPr/>
              <p:nvPr/>
            </p:nvSpPr>
            <p:spPr>
              <a:xfrm>
                <a:off x="4168307" y="2666900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55"/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SmokeCatcher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(1)</a:t>
                </a:r>
              </a:p>
            </p:txBody>
          </p:sp>
        </p:grpSp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F0B20833-3A88-4731-822F-07BFE95F6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87639" y="2073813"/>
              <a:ext cx="586977" cy="450016"/>
            </a:xfrm>
            <a:prstGeom prst="rect">
              <a:avLst/>
            </a:prstGeom>
          </p:spPr>
        </p:pic>
        <p:sp>
          <p:nvSpPr>
            <p:cNvPr id="46" name="Rectangle 45"/>
            <p:cNvSpPr/>
            <p:nvPr/>
          </p:nvSpPr>
          <p:spPr>
            <a:xfrm>
              <a:off x="6269813" y="1620047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597"/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6372202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69810" y="3068005"/>
              <a:ext cx="2622669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Nous associons des produits et solutions 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de services adaptés pour une expertise maitrisée et responsable</a:t>
              </a:r>
            </a:p>
          </p:txBody>
        </p:sp>
        <p:sp>
          <p:nvSpPr>
            <p:cNvPr id="51" name="Arrondir un rectangle avec un coin du même côté 50"/>
            <p:cNvSpPr/>
            <p:nvPr/>
          </p:nvSpPr>
          <p:spPr>
            <a:xfrm>
              <a:off x="6269813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55" name="Connecteur droit 54"/>
            <p:cNvCxnSpPr/>
            <p:nvPr/>
          </p:nvCxnSpPr>
          <p:spPr>
            <a:xfrm>
              <a:off x="7178434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Image 5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6215" y="2073109"/>
              <a:ext cx="391263" cy="43080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1" name="Rectangle à coins arrondis 60"/>
            <p:cNvSpPr/>
            <p:nvPr/>
          </p:nvSpPr>
          <p:spPr>
            <a:xfrm>
              <a:off x="6372202" y="3795886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65355" y="3870176"/>
              <a:ext cx="509290" cy="45890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6269813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44208" y="2669681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7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16215" y="3892944"/>
              <a:ext cx="662217" cy="4417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021" y="2073107"/>
              <a:ext cx="572824" cy="429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4" y="2076137"/>
              <a:ext cx="463409" cy="484611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F693519A-0662-45EA-AE0E-22EB416374E3}"/>
                </a:ext>
              </a:extLst>
            </p:cNvPr>
            <p:cNvSpPr/>
            <p:nvPr/>
          </p:nvSpPr>
          <p:spPr>
            <a:xfrm>
              <a:off x="179515" y="4515966"/>
              <a:ext cx="5119261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588" indent="-228588" defTabSz="914355">
                <a:buFontTx/>
                <a:buAutoNum type="arabicParenBoth"/>
              </a:pPr>
              <a:r>
                <a:rPr lang="fr-FR" sz="500" i="1" cap="small" dirty="0">
                  <a:solidFill>
                    <a:srgbClr val="868686">
                      <a:lumMod val="75000"/>
                    </a:srgbClr>
                  </a:solidFill>
                  <a:latin typeface="Arial"/>
                </a:rPr>
                <a:t>SmokeCatcher</a:t>
              </a:r>
              <a:r>
                <a:rPr lang="fr-FR" sz="500" i="1" dirty="0">
                  <a:solidFill>
                    <a:srgbClr val="868686">
                      <a:lumMod val="75000"/>
                    </a:srgbClr>
                  </a:solidFill>
                  <a:latin typeface="Arial"/>
                </a:rPr>
                <a:t> et </a:t>
              </a:r>
              <a:r>
                <a:rPr lang="fr-FR" sz="500" i="1" cap="small" dirty="0">
                  <a:solidFill>
                    <a:srgbClr val="868686">
                      <a:lumMod val="75000"/>
                    </a:srgbClr>
                  </a:solidFill>
                  <a:latin typeface="Arial"/>
                </a:rPr>
                <a:t>FireCatcher</a:t>
              </a:r>
              <a:r>
                <a:rPr lang="fr-FR" sz="500" i="1" dirty="0">
                  <a:solidFill>
                    <a:srgbClr val="868686">
                      <a:lumMod val="75000"/>
                    </a:srgbClr>
                  </a:solidFill>
                  <a:latin typeface="Arial"/>
                </a:rPr>
                <a:t> sont des solutions ARAANI,  </a:t>
              </a:r>
            </a:p>
            <a:p>
              <a:pPr marL="228588" indent="-228588" defTabSz="914355">
                <a:buFontTx/>
                <a:buAutoNum type="arabicParenBoth"/>
              </a:pPr>
              <a:r>
                <a:rPr lang="fr-FR" sz="500" i="1" cap="small" dirty="0">
                  <a:solidFill>
                    <a:srgbClr val="868686">
                      <a:lumMod val="75000"/>
                    </a:srgbClr>
                  </a:solidFill>
                  <a:latin typeface="Arial"/>
                </a:rPr>
                <a:t>SmokeCatcher </a:t>
              </a:r>
              <a:r>
                <a:rPr lang="fr-FR" sz="500" i="1" dirty="0">
                  <a:solidFill>
                    <a:srgbClr val="868686">
                      <a:lumMod val="75000"/>
                    </a:srgbClr>
                  </a:solidFill>
                  <a:latin typeface="Arial"/>
                </a:rPr>
                <a:t>: « CNPP Certified » sous le n° 12.19.221. </a:t>
              </a:r>
              <a:r>
                <a:rPr lang="fr-FR" sz="500" i="1" cap="small" dirty="0">
                  <a:solidFill>
                    <a:srgbClr val="868686">
                      <a:lumMod val="75000"/>
                    </a:srgbClr>
                  </a:solidFill>
                  <a:latin typeface="Arial"/>
                </a:rPr>
                <a:t>FireCatcher</a:t>
              </a:r>
              <a:r>
                <a:rPr lang="fr-FR" sz="500" i="1" dirty="0">
                  <a:solidFill>
                    <a:srgbClr val="868686">
                      <a:lumMod val="75000"/>
                    </a:srgbClr>
                  </a:solidFill>
                  <a:latin typeface="Arial"/>
                </a:rPr>
                <a:t> : « CNPP Certified » sous le n° N° 64.22.221 - Voir </a:t>
              </a:r>
              <a:r>
                <a:rPr lang="fr-FR" sz="500" i="1" dirty="0">
                  <a:solidFill>
                    <a:schemeClr val="accent1"/>
                  </a:solidFill>
                  <a:latin typeface="Arial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www.cnpp.com</a:t>
              </a:r>
              <a:endParaRPr lang="fr-FR" sz="500" i="1" dirty="0">
                <a:solidFill>
                  <a:schemeClr val="accent1"/>
                </a:solidFill>
                <a:latin typeface="Arial"/>
              </a:endParaRPr>
            </a:p>
            <a:p>
              <a:pPr marL="228588" indent="-228588" defTabSz="914355">
                <a:buFontTx/>
                <a:buAutoNum type="arabicParenBoth"/>
              </a:pPr>
              <a:r>
                <a:rPr lang="fr-FR" sz="500" i="1" dirty="0">
                  <a:solidFill>
                    <a:srgbClr val="868686">
                      <a:lumMod val="75000"/>
                    </a:srgbClr>
                  </a:solidFill>
                  <a:latin typeface="Arial"/>
                </a:rPr>
                <a:t>Gammes Résonance / Gamme INfluence : en cours. 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6ADF3C4A-BA0B-B053-A402-958A8E18ED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03858" y="2073813"/>
              <a:ext cx="586977" cy="450016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6731B039-6A39-5764-5A22-0A0E424EBF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139840" y="1620048"/>
              <a:ext cx="2047873" cy="2895920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A8D3348-AB67-6087-31A0-60F024AE7A2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incendie pour risques spéciaux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F34C0A-30D7-2BC3-5E96-10410EE2A06F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" name="Image 5">
              <a:hlinkClick r:id="rId12" action="ppaction://hlinksldjump"/>
              <a:extLst>
                <a:ext uri="{FF2B5EF4-FFF2-40B4-BE49-F238E27FC236}">
                  <a16:creationId xmlns:a16="http://schemas.microsoft.com/office/drawing/2014/main" id="{1AE2FA70-820D-F84F-1075-B495F2638F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4" action="ppaction://hlinksldjump"/>
              <a:extLst>
                <a:ext uri="{FF2B5EF4-FFF2-40B4-BE49-F238E27FC236}">
                  <a16:creationId xmlns:a16="http://schemas.microsoft.com/office/drawing/2014/main" id="{39A8C80C-C514-DEBF-761A-84BD6E37D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8" name="Imag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E891894E-19A3-209B-6B3C-8E2C42F195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04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B500A80-2D89-1DEB-6C3B-CE6593B6DBBD}"/>
              </a:ext>
            </a:extLst>
          </p:cNvPr>
          <p:cNvGrpSpPr/>
          <p:nvPr/>
        </p:nvGrpSpPr>
        <p:grpSpPr>
          <a:xfrm>
            <a:off x="179512" y="1148582"/>
            <a:ext cx="8712968" cy="3063809"/>
            <a:chOff x="179512" y="1620045"/>
            <a:chExt cx="8712968" cy="3063809"/>
          </a:xfrm>
        </p:grpSpPr>
        <p:sp>
          <p:nvSpPr>
            <p:cNvPr id="46" name="Rectangle 45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69810" y="3068005"/>
              <a:ext cx="2622669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Nous associons des produits et solutions </a:t>
              </a: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de services adaptés pour une expertise maitrisée et responsable</a:t>
              </a:r>
            </a:p>
          </p:txBody>
        </p:sp>
        <p:sp>
          <p:nvSpPr>
            <p:cNvPr id="51" name="Arrondir un rectangle avec un coin du même côté 50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bg1"/>
                  </a:solidFill>
                </a:rPr>
                <a:t>Le service de proximité</a:t>
              </a:r>
            </a:p>
          </p:txBody>
        </p:sp>
        <p:cxnSp>
          <p:nvCxnSpPr>
            <p:cNvPr id="55" name="Connecteur droit 54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Image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21" r="38162" b="22816"/>
            <a:stretch/>
          </p:blipFill>
          <p:spPr>
            <a:xfrm>
              <a:off x="6516215" y="2073107"/>
              <a:ext cx="391263" cy="43080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1" name="Rectangle à coins arrondis 60"/>
            <p:cNvSpPr/>
            <p:nvPr/>
          </p:nvSpPr>
          <p:spPr>
            <a:xfrm>
              <a:off x="6372200" y="3795886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4723" r="47080"/>
            <a:stretch/>
          </p:blipFill>
          <p:spPr bwMode="auto">
            <a:xfrm>
              <a:off x="8165355" y="3870174"/>
              <a:ext cx="509290" cy="45890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white"/>
                  </a:solidFill>
                </a:rPr>
                <a:t>Les          Chubb France</a:t>
              </a:r>
            </a:p>
          </p:txBody>
        </p:sp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6215" y="3892943"/>
              <a:ext cx="662217" cy="4417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2021" y="2073107"/>
              <a:ext cx="572824" cy="429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632" y="2076135"/>
              <a:ext cx="463409" cy="484611"/>
            </a:xfrm>
            <a:prstGeom prst="rect">
              <a:avLst/>
            </a:prstGeom>
          </p:spPr>
        </p:pic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31216BE7-0EF3-4383-92D1-8CFFA82E21BF}"/>
                </a:ext>
              </a:extLst>
            </p:cNvPr>
            <p:cNvSpPr/>
            <p:nvPr/>
          </p:nvSpPr>
          <p:spPr>
            <a:xfrm>
              <a:off x="187160" y="1620046"/>
              <a:ext cx="5861003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49E4E6DB-2ACA-4D69-8FE4-F16EDCC8A594}"/>
                </a:ext>
              </a:extLst>
            </p:cNvPr>
            <p:cNvSpPr/>
            <p:nvPr/>
          </p:nvSpPr>
          <p:spPr>
            <a:xfrm>
              <a:off x="179512" y="2666900"/>
              <a:ext cx="5876294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9B61915F-B3CD-45AB-A50C-767A6772FF98}"/>
                </a:ext>
              </a:extLst>
            </p:cNvPr>
            <p:cNvSpPr/>
            <p:nvPr/>
          </p:nvSpPr>
          <p:spPr>
            <a:xfrm>
              <a:off x="179512" y="2910727"/>
              <a:ext cx="187221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Capter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 chaleur sur des équipements sensibles en environnement</a:t>
              </a: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 difficile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4" name="Rectangle à coins arrondis 68">
              <a:extLst>
                <a:ext uri="{FF2B5EF4-FFF2-40B4-BE49-F238E27FC236}">
                  <a16:creationId xmlns:a16="http://schemas.microsoft.com/office/drawing/2014/main" id="{9EB3E03C-28DC-4B91-80C7-EF3C61988175}"/>
                </a:ext>
              </a:extLst>
            </p:cNvPr>
            <p:cNvSpPr/>
            <p:nvPr/>
          </p:nvSpPr>
          <p:spPr>
            <a:xfrm>
              <a:off x="310833" y="2011284"/>
              <a:ext cx="5644997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70E7603-6D8B-49E2-B645-E3497250C89D}"/>
                </a:ext>
              </a:extLst>
            </p:cNvPr>
            <p:cNvSpPr/>
            <p:nvPr/>
          </p:nvSpPr>
          <p:spPr>
            <a:xfrm>
              <a:off x="179516" y="1620047"/>
              <a:ext cx="587629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050" dirty="0">
                  <a:solidFill>
                    <a:srgbClr val="002060"/>
                  </a:solidFill>
                </a:rPr>
                <a:t>Détection de chaleur linéaire 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65F152C0-242E-4027-9FF1-E2EC035FF6C1}"/>
                </a:ext>
              </a:extLst>
            </p:cNvPr>
            <p:cNvSpPr/>
            <p:nvPr/>
          </p:nvSpPr>
          <p:spPr>
            <a:xfrm>
              <a:off x="179515" y="2666900"/>
              <a:ext cx="586100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DLD</a:t>
              </a:r>
              <a:endParaRPr kumimoji="0" lang="fr-FR" sz="950" b="1" i="0" u="none" strike="noStrike" kern="1200" cap="all" spc="0" normalizeH="0" baseline="3000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07" name="Connecteur droit 106">
              <a:extLst>
                <a:ext uri="{FF2B5EF4-FFF2-40B4-BE49-F238E27FC236}">
                  <a16:creationId xmlns:a16="http://schemas.microsoft.com/office/drawing/2014/main" id="{76A69C50-38AC-477A-8DE6-E4EF434E67A9}"/>
                </a:ext>
              </a:extLst>
            </p:cNvPr>
            <p:cNvCxnSpPr>
              <a:cxnSpLocks/>
            </p:cNvCxnSpPr>
            <p:nvPr/>
          </p:nvCxnSpPr>
          <p:spPr>
            <a:xfrm>
              <a:off x="2103988" y="3068005"/>
              <a:ext cx="0" cy="1261076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BEBA5C7F-A015-4A6F-99AE-F0B46FFBF27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32084" y="2965323"/>
              <a:ext cx="3032737" cy="1375599"/>
              <a:chOff x="2464457" y="2662307"/>
              <a:chExt cx="3610439" cy="1637635"/>
            </a:xfrm>
          </p:grpSpPr>
          <p:sp>
            <p:nvSpPr>
              <p:cNvPr id="109" name="Line 62">
                <a:extLst>
                  <a:ext uri="{FF2B5EF4-FFF2-40B4-BE49-F238E27FC236}">
                    <a16:creationId xmlns:a16="http://schemas.microsoft.com/office/drawing/2014/main" id="{912CFF9D-E00A-4FDB-B562-601D6BBF3B3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464457" y="2791520"/>
                <a:ext cx="0" cy="1110479"/>
              </a:xfrm>
              <a:prstGeom prst="line">
                <a:avLst/>
              </a:prstGeom>
              <a:noFill/>
              <a:ln w="57150">
                <a:solidFill>
                  <a:srgbClr val="EAEAEA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sz="7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10" name="Line 62">
                <a:extLst>
                  <a:ext uri="{FF2B5EF4-FFF2-40B4-BE49-F238E27FC236}">
                    <a16:creationId xmlns:a16="http://schemas.microsoft.com/office/drawing/2014/main" id="{926B915F-0874-4F75-99A7-8D0C78C20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464457" y="2806596"/>
                <a:ext cx="445582" cy="8284"/>
              </a:xfrm>
              <a:prstGeom prst="line">
                <a:avLst/>
              </a:prstGeom>
              <a:noFill/>
              <a:ln w="57150">
                <a:solidFill>
                  <a:srgbClr val="EAEAEA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sz="7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11" name="Line 62">
                <a:extLst>
                  <a:ext uri="{FF2B5EF4-FFF2-40B4-BE49-F238E27FC236}">
                    <a16:creationId xmlns:a16="http://schemas.microsoft.com/office/drawing/2014/main" id="{5D6187BA-D7AB-4E85-A7B6-A621C0DB83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164039" y="2806596"/>
                <a:ext cx="445582" cy="8284"/>
              </a:xfrm>
              <a:prstGeom prst="line">
                <a:avLst/>
              </a:prstGeom>
              <a:noFill/>
              <a:ln w="57150">
                <a:solidFill>
                  <a:srgbClr val="EAEAEA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fr-FR" sz="700">
                  <a:solidFill>
                    <a:srgbClr val="000000"/>
                  </a:solidFill>
                  <a:latin typeface="+mj-lt"/>
                </a:endParaRPr>
              </a:p>
            </p:txBody>
          </p:sp>
          <p:sp>
            <p:nvSpPr>
              <p:cNvPr id="113" name="ZoneTexte 112">
                <a:extLst>
                  <a:ext uri="{FF2B5EF4-FFF2-40B4-BE49-F238E27FC236}">
                    <a16:creationId xmlns:a16="http://schemas.microsoft.com/office/drawing/2014/main" id="{AAC702CE-4A28-4292-908B-CC58FCFF2E9F}"/>
                  </a:ext>
                </a:extLst>
              </p:cNvPr>
              <p:cNvSpPr txBox="1"/>
              <p:nvPr/>
            </p:nvSpPr>
            <p:spPr>
              <a:xfrm>
                <a:off x="3259089" y="3884444"/>
                <a:ext cx="2814043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700" i="1" dirty="0">
                    <a:latin typeface="+mj-lt"/>
                  </a:rPr>
                  <a:t>BDL : boitier début de ligne avec résistance alarme</a:t>
                </a:r>
              </a:p>
              <a:p>
                <a:r>
                  <a:rPr lang="fr-FR" sz="700" i="1" dirty="0">
                    <a:latin typeface="+mj-lt"/>
                  </a:rPr>
                  <a:t>BFL : boitier fin de ligne avec résistance fin de ligne</a:t>
                </a:r>
              </a:p>
              <a:p>
                <a:r>
                  <a:rPr lang="fr-FR" sz="700" i="1" dirty="0">
                    <a:latin typeface="+mj-lt"/>
                  </a:rPr>
                  <a:t>BI :    boitier intermédiaire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77E6A79E-C6EB-43E7-8D6E-7BBA67763A62}"/>
                  </a:ext>
                </a:extLst>
              </p:cNvPr>
              <p:cNvSpPr/>
              <p:nvPr/>
            </p:nvSpPr>
            <p:spPr>
              <a:xfrm>
                <a:off x="3170734" y="2739580"/>
                <a:ext cx="657206" cy="72000"/>
              </a:xfrm>
              <a:prstGeom prst="rect">
                <a:avLst/>
              </a:prstGeom>
              <a:gradFill flip="none" rotWithShape="1">
                <a:gsLst>
                  <a:gs pos="53200">
                    <a:schemeClr val="accent2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>
                  <a:latin typeface="+mj-lt"/>
                </a:endParaRPr>
              </a:p>
            </p:txBody>
          </p:sp>
          <p:cxnSp>
            <p:nvCxnSpPr>
              <p:cNvPr id="115" name="Connecteur droit avec flèche 114">
                <a:extLst>
                  <a:ext uri="{FF2B5EF4-FFF2-40B4-BE49-F238E27FC236}">
                    <a16:creationId xmlns:a16="http://schemas.microsoft.com/office/drawing/2014/main" id="{B36E3DC1-0BA5-4D23-B48F-D86A2324B0C5}"/>
                  </a:ext>
                </a:extLst>
              </p:cNvPr>
              <p:cNvCxnSpPr/>
              <p:nvPr/>
            </p:nvCxnSpPr>
            <p:spPr>
              <a:xfrm flipH="1" flipV="1">
                <a:off x="3428637" y="2912433"/>
                <a:ext cx="193916" cy="21864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6" name="Groupe 115">
                <a:extLst>
                  <a:ext uri="{FF2B5EF4-FFF2-40B4-BE49-F238E27FC236}">
                    <a16:creationId xmlns:a16="http://schemas.microsoft.com/office/drawing/2014/main" id="{C47FB82E-E29E-459D-A5E2-A8E44B87D185}"/>
                  </a:ext>
                </a:extLst>
              </p:cNvPr>
              <p:cNvGrpSpPr/>
              <p:nvPr/>
            </p:nvGrpSpPr>
            <p:grpSpPr>
              <a:xfrm>
                <a:off x="2787918" y="2662307"/>
                <a:ext cx="457198" cy="296863"/>
                <a:chOff x="907359" y="2813790"/>
                <a:chExt cx="457198" cy="296863"/>
              </a:xfrm>
            </p:grpSpPr>
            <p:sp>
              <p:nvSpPr>
                <p:cNvPr id="117" name="Rectangle 93">
                  <a:extLst>
                    <a:ext uri="{FF2B5EF4-FFF2-40B4-BE49-F238E27FC236}">
                      <a16:creationId xmlns:a16="http://schemas.microsoft.com/office/drawing/2014/main" id="{C0391960-C2C6-421E-ABF0-D05E71B305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7359" y="2813790"/>
                  <a:ext cx="385190" cy="296863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altLang="fr-FR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118" name="Text Box 97">
                  <a:extLst>
                    <a:ext uri="{FF2B5EF4-FFF2-40B4-BE49-F238E27FC236}">
                      <a16:creationId xmlns:a16="http://schemas.microsoft.com/office/drawing/2014/main" id="{C48C52A1-1146-43D6-B955-7010F6F76BD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7359" y="2881590"/>
                  <a:ext cx="457198" cy="161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DDDD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6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altLang="fr-F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+mj-lt"/>
                    </a:rPr>
                    <a:t>BDL</a:t>
                  </a:r>
                  <a:endParaRPr kumimoji="0" lang="de-DE" alt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9" name="Groupe 118">
                <a:extLst>
                  <a:ext uri="{FF2B5EF4-FFF2-40B4-BE49-F238E27FC236}">
                    <a16:creationId xmlns:a16="http://schemas.microsoft.com/office/drawing/2014/main" id="{F3F5BBC4-E35B-4BAA-B6E0-8A4892EE4770}"/>
                  </a:ext>
                </a:extLst>
              </p:cNvPr>
              <p:cNvGrpSpPr/>
              <p:nvPr/>
            </p:nvGrpSpPr>
            <p:grpSpPr>
              <a:xfrm>
                <a:off x="3803999" y="2662307"/>
                <a:ext cx="457198" cy="296863"/>
                <a:chOff x="907359" y="2813790"/>
                <a:chExt cx="457198" cy="296863"/>
              </a:xfrm>
            </p:grpSpPr>
            <p:sp>
              <p:nvSpPr>
                <p:cNvPr id="120" name="Rectangle 93">
                  <a:extLst>
                    <a:ext uri="{FF2B5EF4-FFF2-40B4-BE49-F238E27FC236}">
                      <a16:creationId xmlns:a16="http://schemas.microsoft.com/office/drawing/2014/main" id="{6672B652-9CE4-4DCC-BDA2-920805ADDD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7359" y="2813790"/>
                  <a:ext cx="385190" cy="296863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altLang="fr-FR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121" name="Text Box 97">
                  <a:extLst>
                    <a:ext uri="{FF2B5EF4-FFF2-40B4-BE49-F238E27FC236}">
                      <a16:creationId xmlns:a16="http://schemas.microsoft.com/office/drawing/2014/main" id="{445C2A7A-4CCA-4845-95D2-648F24635B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7359" y="2881590"/>
                  <a:ext cx="457198" cy="161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DDDD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6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altLang="fr-F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+mj-lt"/>
                    </a:rPr>
                    <a:t>BI</a:t>
                  </a:r>
                  <a:endParaRPr kumimoji="0" lang="de-DE" alt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+mj-lt"/>
                  </a:endParaRPr>
                </a:p>
              </p:txBody>
            </p:sp>
          </p:grpSp>
          <p:sp>
            <p:nvSpPr>
              <p:cNvPr id="122" name="ZoneTexte 121">
                <a:extLst>
                  <a:ext uri="{FF2B5EF4-FFF2-40B4-BE49-F238E27FC236}">
                    <a16:creationId xmlns:a16="http://schemas.microsoft.com/office/drawing/2014/main" id="{1DEFF660-CC58-43FE-86A6-C088E2989213}"/>
                  </a:ext>
                </a:extLst>
              </p:cNvPr>
              <p:cNvSpPr txBox="1"/>
              <p:nvPr/>
            </p:nvSpPr>
            <p:spPr>
              <a:xfrm>
                <a:off x="3602041" y="3095441"/>
                <a:ext cx="69429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700" i="1" dirty="0">
                    <a:latin typeface="+mj-lt"/>
                  </a:rPr>
                  <a:t>DLD 2000</a:t>
                </a:r>
              </a:p>
            </p:txBody>
          </p:sp>
          <p:grpSp>
            <p:nvGrpSpPr>
              <p:cNvPr id="123" name="Groupe 122">
                <a:extLst>
                  <a:ext uri="{FF2B5EF4-FFF2-40B4-BE49-F238E27FC236}">
                    <a16:creationId xmlns:a16="http://schemas.microsoft.com/office/drawing/2014/main" id="{4530C2D9-6BE3-41E5-B4E7-3BE25DEF362F}"/>
                  </a:ext>
                </a:extLst>
              </p:cNvPr>
              <p:cNvGrpSpPr/>
              <p:nvPr/>
            </p:nvGrpSpPr>
            <p:grpSpPr>
              <a:xfrm>
                <a:off x="5617698" y="2662307"/>
                <a:ext cx="457198" cy="296863"/>
                <a:chOff x="907359" y="2813790"/>
                <a:chExt cx="457198" cy="296863"/>
              </a:xfrm>
            </p:grpSpPr>
            <p:sp>
              <p:nvSpPr>
                <p:cNvPr id="124" name="Rectangle 93">
                  <a:extLst>
                    <a:ext uri="{FF2B5EF4-FFF2-40B4-BE49-F238E27FC236}">
                      <a16:creationId xmlns:a16="http://schemas.microsoft.com/office/drawing/2014/main" id="{45FB0832-FA20-4126-BBBF-F418EFB0BF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7359" y="2813790"/>
                  <a:ext cx="385190" cy="296863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altLang="fr-FR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125" name="Text Box 97">
                  <a:extLst>
                    <a:ext uri="{FF2B5EF4-FFF2-40B4-BE49-F238E27FC236}">
                      <a16:creationId xmlns:a16="http://schemas.microsoft.com/office/drawing/2014/main" id="{6FF159BF-295C-4733-9049-AD54D764217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7359" y="2881590"/>
                  <a:ext cx="457198" cy="161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DDDD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6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altLang="fr-F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+mj-lt"/>
                    </a:rPr>
                    <a:t>BFL</a:t>
                  </a:r>
                  <a:endParaRPr kumimoji="0" lang="de-DE" alt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26" name="Groupe 125">
                <a:extLst>
                  <a:ext uri="{FF2B5EF4-FFF2-40B4-BE49-F238E27FC236}">
                    <a16:creationId xmlns:a16="http://schemas.microsoft.com/office/drawing/2014/main" id="{55899217-50C0-4F8B-BEA1-490571B0A414}"/>
                  </a:ext>
                </a:extLst>
              </p:cNvPr>
              <p:cNvGrpSpPr/>
              <p:nvPr/>
            </p:nvGrpSpPr>
            <p:grpSpPr>
              <a:xfrm>
                <a:off x="4524079" y="2662307"/>
                <a:ext cx="457198" cy="296863"/>
                <a:chOff x="907359" y="2813790"/>
                <a:chExt cx="457198" cy="296863"/>
              </a:xfrm>
            </p:grpSpPr>
            <p:sp>
              <p:nvSpPr>
                <p:cNvPr id="127" name="Rectangle 93">
                  <a:extLst>
                    <a:ext uri="{FF2B5EF4-FFF2-40B4-BE49-F238E27FC236}">
                      <a16:creationId xmlns:a16="http://schemas.microsoft.com/office/drawing/2014/main" id="{CAD9C44B-6A6F-47DB-A962-0C28A4AC51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07359" y="2813790"/>
                  <a:ext cx="385190" cy="296863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algn="ctr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marL="0" marR="0" lvl="0" indent="0" algn="ctr" defTabSz="91440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altLang="fr-FR" sz="7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  <p:sp>
              <p:nvSpPr>
                <p:cNvPr id="128" name="Text Box 97">
                  <a:extLst>
                    <a:ext uri="{FF2B5EF4-FFF2-40B4-BE49-F238E27FC236}">
                      <a16:creationId xmlns:a16="http://schemas.microsoft.com/office/drawing/2014/main" id="{5329D3D9-BF51-49AA-B7B2-1258642268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7359" y="2881589"/>
                  <a:ext cx="457198" cy="16126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DDDDD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6350">
                      <a:solidFill>
                        <a:srgbClr val="C0C0C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anchor="ctr">
                  <a:spAutoFit/>
                </a:bodyPr>
                <a:lstStyle/>
                <a:p>
                  <a:pPr marL="0" marR="0" lvl="0" indent="0" defTabSz="914400" eaLnBrk="0" fontAlgn="base" latinLnBrk="0" hangingPunct="0">
                    <a:lnSpc>
                      <a:spcPct val="60000"/>
                    </a:lnSpc>
                    <a:spcBef>
                      <a:spcPct val="5000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altLang="fr-FR" sz="7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3333CC"/>
                      </a:solidFill>
                      <a:effectLst/>
                      <a:uLnTx/>
                      <a:uFillTx/>
                      <a:latin typeface="+mj-lt"/>
                    </a:rPr>
                    <a:t>BI</a:t>
                  </a:r>
                  <a:endParaRPr kumimoji="0" lang="de-DE" altLang="fr-FR" sz="7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CC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+mj-lt"/>
                  </a:endParaRPr>
                </a:p>
              </p:txBody>
            </p:sp>
          </p:grpSp>
          <p:sp>
            <p:nvSpPr>
              <p:cNvPr id="129" name="ZoneTexte 128">
                <a:extLst>
                  <a:ext uri="{FF2B5EF4-FFF2-40B4-BE49-F238E27FC236}">
                    <a16:creationId xmlns:a16="http://schemas.microsoft.com/office/drawing/2014/main" id="{0E1455C0-FC28-4CB7-9B4B-681C55C3B97A}"/>
                  </a:ext>
                </a:extLst>
              </p:cNvPr>
              <p:cNvSpPr txBox="1"/>
              <p:nvPr/>
            </p:nvSpPr>
            <p:spPr>
              <a:xfrm>
                <a:off x="2624429" y="3281241"/>
                <a:ext cx="98645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700" i="1" dirty="0">
                    <a:latin typeface="+mj-lt"/>
                  </a:rPr>
                  <a:t>Câble neutre</a:t>
                </a:r>
              </a:p>
            </p:txBody>
          </p:sp>
          <p:cxnSp>
            <p:nvCxnSpPr>
              <p:cNvPr id="130" name="Connecteur droit avec flèche 129">
                <a:extLst>
                  <a:ext uri="{FF2B5EF4-FFF2-40B4-BE49-F238E27FC236}">
                    <a16:creationId xmlns:a16="http://schemas.microsoft.com/office/drawing/2014/main" id="{6EC06126-FBDB-45FA-BB16-F5DB01B3CEDD}"/>
                  </a:ext>
                </a:extLst>
              </p:cNvPr>
              <p:cNvCxnSpPr>
                <a:stCxn id="129" idx="1"/>
              </p:cNvCxnSpPr>
              <p:nvPr/>
            </p:nvCxnSpPr>
            <p:spPr>
              <a:xfrm flipH="1" flipV="1">
                <a:off x="2478687" y="3054539"/>
                <a:ext cx="145742" cy="3267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60FCD2F0-E4BF-43FA-87C5-FAB373BB9F25}"/>
                  </a:ext>
                </a:extLst>
              </p:cNvPr>
              <p:cNvSpPr/>
              <p:nvPr/>
            </p:nvSpPr>
            <p:spPr>
              <a:xfrm>
                <a:off x="4918204" y="2742631"/>
                <a:ext cx="703175" cy="72000"/>
              </a:xfrm>
              <a:prstGeom prst="rect">
                <a:avLst/>
              </a:prstGeom>
              <a:gradFill flip="none" rotWithShape="1">
                <a:gsLst>
                  <a:gs pos="53200">
                    <a:schemeClr val="accent2">
                      <a:lumMod val="75000"/>
                    </a:schemeClr>
                  </a:gs>
                  <a:gs pos="0">
                    <a:schemeClr val="accent2">
                      <a:lumMod val="50000"/>
                    </a:schemeClr>
                  </a:gs>
                  <a:gs pos="100000">
                    <a:schemeClr val="accent2">
                      <a:lumMod val="50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solidFill>
                  <a:srgbClr val="FF0000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700">
                  <a:latin typeface="+mj-lt"/>
                </a:endParaRPr>
              </a:p>
            </p:txBody>
          </p:sp>
        </p:grp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309B9B06-EAB1-49AF-883F-7AC54E013CFA}"/>
                </a:ext>
              </a:extLst>
            </p:cNvPr>
            <p:cNvGrpSpPr/>
            <p:nvPr/>
          </p:nvGrpSpPr>
          <p:grpSpPr>
            <a:xfrm>
              <a:off x="1767334" y="2056531"/>
              <a:ext cx="2731995" cy="513111"/>
              <a:chOff x="1658668" y="2058639"/>
              <a:chExt cx="2731995" cy="513111"/>
            </a:xfrm>
          </p:grpSpPr>
          <p:pic>
            <p:nvPicPr>
              <p:cNvPr id="99" name="Image 98">
                <a:extLst>
                  <a:ext uri="{FF2B5EF4-FFF2-40B4-BE49-F238E27FC236}">
                    <a16:creationId xmlns:a16="http://schemas.microsoft.com/office/drawing/2014/main" id="{6C1C2691-5259-4273-9659-CD0C2C188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35598" y="2071491"/>
                <a:ext cx="778136" cy="489255"/>
              </a:xfrm>
              <a:prstGeom prst="rect">
                <a:avLst/>
              </a:prstGeom>
            </p:spPr>
          </p:pic>
          <p:pic>
            <p:nvPicPr>
              <p:cNvPr id="132" name="Picture 3" descr="STEP-5">
                <a:extLst>
                  <a:ext uri="{FF2B5EF4-FFF2-40B4-BE49-F238E27FC236}">
                    <a16:creationId xmlns:a16="http://schemas.microsoft.com/office/drawing/2014/main" id="{16DBA871-3C4F-4564-8967-F555F2F2BF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20724" y="2058639"/>
                <a:ext cx="669939" cy="502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3" name="Picture 3" descr="STEP-4">
                <a:extLst>
                  <a:ext uri="{FF2B5EF4-FFF2-40B4-BE49-F238E27FC236}">
                    <a16:creationId xmlns:a16="http://schemas.microsoft.com/office/drawing/2014/main" id="{7331C7C2-CDAA-4C87-9E9F-09B9184C875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8668" y="2069336"/>
                <a:ext cx="669940" cy="5024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79BC483C-B9E8-4611-892E-7AC0F31F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752" y="3651870"/>
              <a:ext cx="826367" cy="76097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EB8CF5-6A31-3B02-4EAB-06302DEE446D}"/>
                </a:ext>
              </a:extLst>
            </p:cNvPr>
            <p:cNvSpPr/>
            <p:nvPr/>
          </p:nvSpPr>
          <p:spPr>
            <a:xfrm>
              <a:off x="181690" y="3723878"/>
              <a:ext cx="1872211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Le DLD existe en versions 68°C, 88°C, 138°C, 180°C, il protège les c</a:t>
              </a:r>
              <a:r>
                <a:rPr lang="fr-FR" sz="950" dirty="0">
                  <a:solidFill>
                    <a:srgbClr val="002060"/>
                  </a:solidFill>
                </a:rPr>
                <a:t>hemins de câbles, convoyeurs, transformateurs, toits flottants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197113-C14C-FF53-26E5-36DFB8C756AA}"/>
                </a:ext>
              </a:extLst>
            </p:cNvPr>
            <p:cNvSpPr/>
            <p:nvPr/>
          </p:nvSpPr>
          <p:spPr>
            <a:xfrm>
              <a:off x="4331961" y="4514577"/>
              <a:ext cx="1716202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fr-FR" sz="500" i="1" dirty="0">
                  <a:solidFill>
                    <a:schemeClr val="accent4">
                      <a:lumMod val="75000"/>
                    </a:schemeClr>
                  </a:solidFill>
                  <a:latin typeface="Arial"/>
                </a:rPr>
                <a:t>DLD est une solution PROTECTOWIRE</a:t>
              </a:r>
              <a:endParaRPr kumimoji="0" lang="fr-FR" sz="500" b="0" i="1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E2FC2508-82DB-F1AC-1FBC-C1F65D4996A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incendie pour risques spéciaux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BD393FD-63C7-EADC-7E92-9100FDA3B304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15" name="Image 14">
              <a:hlinkClick r:id="rId13" action="ppaction://hlinksldjump"/>
              <a:extLst>
                <a:ext uri="{FF2B5EF4-FFF2-40B4-BE49-F238E27FC236}">
                  <a16:creationId xmlns:a16="http://schemas.microsoft.com/office/drawing/2014/main" id="{9D4074A1-CE4F-9C88-DA4B-E1D02665F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6" name="Image 15">
              <a:hlinkClick r:id="rId15" action="ppaction://hlinksldjump"/>
              <a:extLst>
                <a:ext uri="{FF2B5EF4-FFF2-40B4-BE49-F238E27FC236}">
                  <a16:creationId xmlns:a16="http://schemas.microsoft.com/office/drawing/2014/main" id="{7FD16DD2-A83F-67AC-2A58-376327ACA3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8" name="Image 17">
              <a:hlinkClick r:id="rId17" action="ppaction://hlinksldjump"/>
              <a:extLst>
                <a:ext uri="{FF2B5EF4-FFF2-40B4-BE49-F238E27FC236}">
                  <a16:creationId xmlns:a16="http://schemas.microsoft.com/office/drawing/2014/main" id="{21319F81-8FAD-7795-CCD9-F4E6CF77A6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018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CCB5247D-A010-0390-67DD-8FE66117C8C2}"/>
              </a:ext>
            </a:extLst>
          </p:cNvPr>
          <p:cNvGrpSpPr/>
          <p:nvPr/>
        </p:nvGrpSpPr>
        <p:grpSpPr>
          <a:xfrm>
            <a:off x="179511" y="1148582"/>
            <a:ext cx="8712969" cy="3063809"/>
            <a:chOff x="179511" y="1620045"/>
            <a:chExt cx="8712969" cy="3063809"/>
          </a:xfrm>
        </p:grpSpPr>
        <p:sp>
          <p:nvSpPr>
            <p:cNvPr id="6" name="Rectangle 5"/>
            <p:cNvSpPr/>
            <p:nvPr/>
          </p:nvSpPr>
          <p:spPr>
            <a:xfrm>
              <a:off x="179511" y="1620046"/>
              <a:ext cx="5807543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79512" y="1620047"/>
              <a:ext cx="580753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Détection de chaleur linéaire fibre optique</a:t>
              </a: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marL="0" marR="0" lvl="0" indent="0" algn="ctr" defTabSz="7676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69810" y="3068005"/>
              <a:ext cx="2622669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associons des produits et solutions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 services adaptés pour une expertise maitrisée et responsable</a:t>
              </a:r>
            </a:p>
          </p:txBody>
        </p:sp>
        <p:sp>
          <p:nvSpPr>
            <p:cNvPr id="51" name="Arrondir un rectangle avec un coin du même côté 50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 service de proximité</a:t>
              </a:r>
            </a:p>
          </p:txBody>
        </p:sp>
        <p:cxnSp>
          <p:nvCxnSpPr>
            <p:cNvPr id="55" name="Connecteur droit 54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Image 5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21" r="38162" b="22816"/>
            <a:stretch/>
          </p:blipFill>
          <p:spPr>
            <a:xfrm>
              <a:off x="6516215" y="2073107"/>
              <a:ext cx="391263" cy="43080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1" name="Rectangle à coins arrondis 60"/>
            <p:cNvSpPr/>
            <p:nvPr/>
          </p:nvSpPr>
          <p:spPr>
            <a:xfrm>
              <a:off x="6372200" y="3795886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24723" r="47080"/>
            <a:stretch/>
          </p:blipFill>
          <p:spPr bwMode="auto">
            <a:xfrm>
              <a:off x="8165355" y="3870174"/>
              <a:ext cx="509290" cy="45890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         Chubb France</a:t>
              </a:r>
            </a:p>
          </p:txBody>
        </p:sp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516215" y="3892943"/>
              <a:ext cx="662217" cy="44170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42021" y="2073107"/>
              <a:ext cx="572824" cy="4290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632" y="2076135"/>
              <a:ext cx="463409" cy="484611"/>
            </a:xfrm>
            <a:prstGeom prst="rect">
              <a:avLst/>
            </a:prstGeom>
          </p:spPr>
        </p:pic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C10303A8-34C6-4F18-916D-B9032E2CE162}"/>
                </a:ext>
              </a:extLst>
            </p:cNvPr>
            <p:cNvGrpSpPr/>
            <p:nvPr/>
          </p:nvGrpSpPr>
          <p:grpSpPr>
            <a:xfrm>
              <a:off x="179512" y="1995686"/>
              <a:ext cx="1872210" cy="2551494"/>
              <a:chOff x="179512" y="1995686"/>
              <a:chExt cx="1872210" cy="2551494"/>
            </a:xfrm>
          </p:grpSpPr>
          <p:grpSp>
            <p:nvGrpSpPr>
              <p:cNvPr id="4" name="Groupe 3">
                <a:extLst>
                  <a:ext uri="{FF2B5EF4-FFF2-40B4-BE49-F238E27FC236}">
                    <a16:creationId xmlns:a16="http://schemas.microsoft.com/office/drawing/2014/main" id="{8140D7C8-48AA-4CB7-AD72-A9D41DDFDD74}"/>
                  </a:ext>
                </a:extLst>
              </p:cNvPr>
              <p:cNvGrpSpPr/>
              <p:nvPr/>
            </p:nvGrpSpPr>
            <p:grpSpPr>
              <a:xfrm>
                <a:off x="179512" y="2669680"/>
                <a:ext cx="1872208" cy="253245"/>
                <a:chOff x="179512" y="2669680"/>
                <a:chExt cx="1872208" cy="253245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79512" y="2669680"/>
                  <a:ext cx="1872207" cy="25324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" name="Rectangle 7"/>
                <p:cNvSpPr/>
                <p:nvPr/>
              </p:nvSpPr>
              <p:spPr>
                <a:xfrm>
                  <a:off x="179512" y="2669680"/>
                  <a:ext cx="1872208" cy="238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fr-FR" sz="950" b="1" cap="all" dirty="0">
                      <a:solidFill>
                        <a:srgbClr val="1F497D"/>
                      </a:solidFill>
                      <a:latin typeface="Arial"/>
                    </a:rPr>
                    <a:t>Fibre </a:t>
                  </a:r>
                  <a:r>
                    <a:rPr kumimoji="0" lang="fr-FR" sz="950" b="1" i="0" u="none" strike="noStrike" kern="1200" cap="all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DTS</a:t>
                  </a:r>
                  <a:r>
                    <a:rPr kumimoji="0" lang="fr-FR" sz="950" b="1" i="0" u="none" strike="noStrike" kern="1200" cap="all" spc="0" normalizeH="0" baseline="3000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®</a:t>
                  </a:r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179514" y="3723878"/>
                <a:ext cx="1872206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Nous proposons une gamme de câbles thermosensibles et fibres optiques associés aux contrôleurs; existe en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version ATEX</a:t>
                </a: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179514" y="2910727"/>
                <a:ext cx="1872208" cy="8233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Détecter </a:t>
                </a:r>
              </a:p>
              <a:p>
                <a:pPr lvl="0" algn="ctr"/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Sur des grandes longueurs et </a:t>
                </a:r>
                <a:r>
                  <a:rPr lang="fr-FR" sz="950" dirty="0">
                    <a:solidFill>
                      <a:prstClr val="black"/>
                    </a:solidFill>
                  </a:rPr>
                  <a:t>avec précision des tunnels, convoyeurs, chemins de câbles, …</a:t>
                </a:r>
                <a:endPara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Rectangle à coins arrondis 11"/>
              <p:cNvSpPr/>
              <p:nvPr/>
            </p:nvSpPr>
            <p:spPr>
              <a:xfrm>
                <a:off x="293280" y="1995686"/>
                <a:ext cx="1686432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6" name="Image 35"/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E"/>
                  </a:clrFrom>
                  <a:clrTo>
                    <a:srgbClr val="FFFF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943923" y="1585804"/>
                <a:ext cx="385147" cy="1423369"/>
              </a:xfrm>
              <a:prstGeom prst="rect">
                <a:avLst/>
              </a:prstGeom>
            </p:spPr>
          </p:pic>
          <p:pic>
            <p:nvPicPr>
              <p:cNvPr id="54" name="Image 5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501560" y="4354275"/>
                <a:ext cx="144016" cy="152657"/>
              </a:xfrm>
              <a:prstGeom prst="rect">
                <a:avLst/>
              </a:prstGeom>
            </p:spPr>
          </p:pic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7544DF5-E32A-413B-AB3E-674E6672835E}"/>
                </a:ext>
              </a:extLst>
            </p:cNvPr>
            <p:cNvSpPr/>
            <p:nvPr/>
          </p:nvSpPr>
          <p:spPr>
            <a:xfrm>
              <a:off x="3826806" y="4514577"/>
              <a:ext cx="2160241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0" lvl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DTS est une solution AP SENSING</a:t>
              </a:r>
            </a:p>
          </p:txBody>
        </p: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4AE30F51-583B-4727-AFA1-9631D5CD44EE}"/>
                </a:ext>
              </a:extLst>
            </p:cNvPr>
            <p:cNvGrpSpPr/>
            <p:nvPr/>
          </p:nvGrpSpPr>
          <p:grpSpPr>
            <a:xfrm>
              <a:off x="2141352" y="1995685"/>
              <a:ext cx="1881063" cy="2551495"/>
              <a:chOff x="2156257" y="1995685"/>
              <a:chExt cx="1881063" cy="2551495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5AD6B558-9FE7-495B-A1BF-91AAA94FEE5F}"/>
                  </a:ext>
                </a:extLst>
              </p:cNvPr>
              <p:cNvGrpSpPr/>
              <p:nvPr/>
            </p:nvGrpSpPr>
            <p:grpSpPr>
              <a:xfrm>
                <a:off x="2156257" y="2669680"/>
                <a:ext cx="1881063" cy="241306"/>
                <a:chOff x="2156257" y="2681619"/>
                <a:chExt cx="1881063" cy="241306"/>
              </a:xfrm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87175EE0-2678-4AC7-86CA-FB28E092F794}"/>
                    </a:ext>
                  </a:extLst>
                </p:cNvPr>
                <p:cNvSpPr/>
                <p:nvPr/>
              </p:nvSpPr>
              <p:spPr>
                <a:xfrm>
                  <a:off x="2156257" y="2681619"/>
                  <a:ext cx="1881063" cy="24130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7DC0434E-C4F7-45C9-B81F-A4AAC516FCBF}"/>
                    </a:ext>
                  </a:extLst>
                </p:cNvPr>
                <p:cNvSpPr/>
                <p:nvPr/>
              </p:nvSpPr>
              <p:spPr>
                <a:xfrm>
                  <a:off x="2164008" y="2684397"/>
                  <a:ext cx="1873311" cy="238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950" b="1" cap="all" dirty="0">
                      <a:solidFill>
                        <a:srgbClr val="1F497D"/>
                      </a:solidFill>
                    </a:rPr>
                    <a:t>Contrôleur DTS</a:t>
                  </a:r>
                  <a:r>
                    <a:rPr lang="fr-FR" sz="950" b="1" cap="all" baseline="30000" dirty="0">
                      <a:solidFill>
                        <a:srgbClr val="1F497D"/>
                      </a:solidFill>
                    </a:rPr>
                    <a:t>®</a:t>
                  </a:r>
                  <a:endParaRPr lang="fr-FR" sz="950" b="1" cap="all" dirty="0">
                    <a:solidFill>
                      <a:srgbClr val="1F497D"/>
                    </a:solidFill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E3E4376-1E4A-4649-A5E4-24FBB9A1EF43}"/>
                  </a:ext>
                </a:extLst>
              </p:cNvPr>
              <p:cNvSpPr/>
              <p:nvPr/>
            </p:nvSpPr>
            <p:spPr>
              <a:xfrm>
                <a:off x="2156257" y="3723878"/>
                <a:ext cx="1881063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dirty="0">
                    <a:solidFill>
                      <a:srgbClr val="002060"/>
                    </a:solidFill>
                  </a:rPr>
                  <a:t>Le contrôleur effectue des mesures de réflectométrie </a:t>
                </a:r>
              </a:p>
              <a:p>
                <a:pPr algn="ctr"/>
                <a:r>
                  <a:rPr lang="fr-FR" sz="950" dirty="0">
                    <a:solidFill>
                      <a:srgbClr val="002060"/>
                    </a:solidFill>
                  </a:rPr>
                  <a:t>(effet Raman) à résolution spatiale de 1m programmée et re transcriptible sur PC</a:t>
                </a: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A43287F8-D042-46DE-8A54-B55EA5F8873E}"/>
                  </a:ext>
                </a:extLst>
              </p:cNvPr>
              <p:cNvSpPr/>
              <p:nvPr/>
            </p:nvSpPr>
            <p:spPr>
              <a:xfrm>
                <a:off x="2173533" y="2910727"/>
                <a:ext cx="1863787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b="1" dirty="0">
                    <a:solidFill>
                      <a:prstClr val="black"/>
                    </a:solidFill>
                  </a:rPr>
                  <a:t>Mesurer </a:t>
                </a:r>
                <a:r>
                  <a:rPr lang="fr-FR" sz="950" dirty="0">
                    <a:solidFill>
                      <a:prstClr val="black"/>
                    </a:solidFill>
                  </a:rPr>
                  <a:t> </a:t>
                </a:r>
              </a:p>
              <a:p>
                <a:pPr algn="ctr"/>
                <a:r>
                  <a:rPr lang="fr-FR" sz="950" dirty="0">
                    <a:solidFill>
                      <a:prstClr val="black"/>
                    </a:solidFill>
                  </a:rPr>
                  <a:t>La température le long </a:t>
                </a:r>
              </a:p>
              <a:p>
                <a:pPr algn="ctr"/>
                <a:r>
                  <a:rPr lang="fr-FR" sz="950" dirty="0">
                    <a:solidFill>
                      <a:prstClr val="black"/>
                    </a:solidFill>
                  </a:rPr>
                  <a:t>de la fibre optique </a:t>
                </a:r>
              </a:p>
              <a:p>
                <a:pPr algn="ctr"/>
                <a:r>
                  <a:rPr lang="fr-FR" sz="950" dirty="0">
                    <a:solidFill>
                      <a:prstClr val="black"/>
                    </a:solidFill>
                  </a:rPr>
                  <a:t>avec précision, faciliter l’exploitation</a:t>
                </a:r>
              </a:p>
            </p:txBody>
          </p:sp>
          <p:sp>
            <p:nvSpPr>
              <p:cNvPr id="64" name="Rectangle à coins arrondis 101">
                <a:extLst>
                  <a:ext uri="{FF2B5EF4-FFF2-40B4-BE49-F238E27FC236}">
                    <a16:creationId xmlns:a16="http://schemas.microsoft.com/office/drawing/2014/main" id="{9ED11E35-4158-48F9-BE66-071CAB6CD886}"/>
                  </a:ext>
                </a:extLst>
              </p:cNvPr>
              <p:cNvSpPr/>
              <p:nvPr/>
            </p:nvSpPr>
            <p:spPr>
              <a:xfrm>
                <a:off x="2236522" y="1995685"/>
                <a:ext cx="1710135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053BC617-F284-419E-889D-1F286F2AA8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85600" y="2220955"/>
                <a:ext cx="1039652" cy="197524"/>
              </a:xfrm>
              <a:prstGeom prst="rect">
                <a:avLst/>
              </a:prstGeom>
            </p:spPr>
          </p:pic>
        </p:grp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3561C177-7A39-47D5-AA41-C297ED826220}"/>
                </a:ext>
              </a:extLst>
            </p:cNvPr>
            <p:cNvCxnSpPr>
              <a:cxnSpLocks/>
            </p:cNvCxnSpPr>
            <p:nvPr/>
          </p:nvCxnSpPr>
          <p:spPr>
            <a:xfrm>
              <a:off x="2096537" y="2121465"/>
              <a:ext cx="0" cy="2207616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15156A57-C0A1-4D22-BA13-34E6D24E6A0E}"/>
                </a:ext>
              </a:extLst>
            </p:cNvPr>
            <p:cNvCxnSpPr>
              <a:cxnSpLocks/>
            </p:cNvCxnSpPr>
            <p:nvPr/>
          </p:nvCxnSpPr>
          <p:spPr>
            <a:xfrm>
              <a:off x="4067230" y="2121465"/>
              <a:ext cx="0" cy="2207616"/>
            </a:xfrm>
            <a:prstGeom prst="line">
              <a:avLst/>
            </a:prstGeom>
            <a:ln w="63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DB0AEF5B-24B4-480D-BB1B-90012FF0D893}"/>
                </a:ext>
              </a:extLst>
            </p:cNvPr>
            <p:cNvGrpSpPr/>
            <p:nvPr/>
          </p:nvGrpSpPr>
          <p:grpSpPr>
            <a:xfrm>
              <a:off x="4112047" y="1996221"/>
              <a:ext cx="1881063" cy="2551495"/>
              <a:chOff x="4112047" y="1996221"/>
              <a:chExt cx="1881063" cy="2551495"/>
            </a:xfrm>
          </p:grpSpPr>
          <p:grpSp>
            <p:nvGrpSpPr>
              <p:cNvPr id="71" name="Groupe 70">
                <a:extLst>
                  <a:ext uri="{FF2B5EF4-FFF2-40B4-BE49-F238E27FC236}">
                    <a16:creationId xmlns:a16="http://schemas.microsoft.com/office/drawing/2014/main" id="{3672B095-F5C7-4C9F-A051-D0398F3E517D}"/>
                  </a:ext>
                </a:extLst>
              </p:cNvPr>
              <p:cNvGrpSpPr/>
              <p:nvPr/>
            </p:nvGrpSpPr>
            <p:grpSpPr>
              <a:xfrm>
                <a:off x="4112047" y="2669680"/>
                <a:ext cx="1881063" cy="241306"/>
                <a:chOff x="2156257" y="2681619"/>
                <a:chExt cx="1881063" cy="241306"/>
              </a:xfrm>
            </p:grpSpPr>
            <p:sp>
              <p:nvSpPr>
                <p:cNvPr id="75" name="Rectangle 74">
                  <a:extLst>
                    <a:ext uri="{FF2B5EF4-FFF2-40B4-BE49-F238E27FC236}">
                      <a16:creationId xmlns:a16="http://schemas.microsoft.com/office/drawing/2014/main" id="{04527A30-6D20-433D-8CFA-80366BC92586}"/>
                    </a:ext>
                  </a:extLst>
                </p:cNvPr>
                <p:cNvSpPr/>
                <p:nvPr/>
              </p:nvSpPr>
              <p:spPr>
                <a:xfrm>
                  <a:off x="2156257" y="2681619"/>
                  <a:ext cx="1881063" cy="24130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/>
                </a:p>
              </p:txBody>
            </p:sp>
            <p:sp>
              <p:nvSpPr>
                <p:cNvPr id="77" name="Rectangle 76">
                  <a:extLst>
                    <a:ext uri="{FF2B5EF4-FFF2-40B4-BE49-F238E27FC236}">
                      <a16:creationId xmlns:a16="http://schemas.microsoft.com/office/drawing/2014/main" id="{0D5D9867-8DFA-47CA-B00F-114508987E44}"/>
                    </a:ext>
                  </a:extLst>
                </p:cNvPr>
                <p:cNvSpPr/>
                <p:nvPr/>
              </p:nvSpPr>
              <p:spPr>
                <a:xfrm>
                  <a:off x="2164008" y="2684397"/>
                  <a:ext cx="1873311" cy="238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fr-FR" sz="950" b="1" cap="all" dirty="0">
                      <a:solidFill>
                        <a:srgbClr val="1F497D"/>
                      </a:solidFill>
                    </a:rPr>
                    <a:t>superviseur DTS</a:t>
                  </a:r>
                  <a:r>
                    <a:rPr lang="fr-FR" sz="950" b="1" cap="all" baseline="30000" dirty="0">
                      <a:solidFill>
                        <a:srgbClr val="1F497D"/>
                      </a:solidFill>
                    </a:rPr>
                    <a:t>®</a:t>
                  </a:r>
                  <a:endParaRPr lang="fr-FR" sz="950" b="1" cap="all" dirty="0">
                    <a:solidFill>
                      <a:srgbClr val="1F497D"/>
                    </a:solidFill>
                  </a:endParaRPr>
                </a:p>
              </p:txBody>
            </p:sp>
          </p:grp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624FCE1-1604-458F-827D-9768541865D9}"/>
                  </a:ext>
                </a:extLst>
              </p:cNvPr>
              <p:cNvSpPr/>
              <p:nvPr/>
            </p:nvSpPr>
            <p:spPr>
              <a:xfrm>
                <a:off x="4112047" y="3724414"/>
                <a:ext cx="1881063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dirty="0">
                    <a:solidFill>
                      <a:srgbClr val="002060"/>
                    </a:solidFill>
                  </a:rPr>
                  <a:t>Le superviseur localise précisément le départ de feu, </a:t>
                </a:r>
              </a:p>
              <a:p>
                <a:pPr algn="ctr"/>
                <a:r>
                  <a:rPr lang="fr-FR" sz="950" dirty="0">
                    <a:solidFill>
                      <a:srgbClr val="002060"/>
                    </a:solidFill>
                  </a:rPr>
                  <a:t>et permet une intervention ciblée selon des scénarios préparés</a:t>
                </a: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96C782E-2049-4217-82E6-ADD08BC2A445}"/>
                  </a:ext>
                </a:extLst>
              </p:cNvPr>
              <p:cNvSpPr/>
              <p:nvPr/>
            </p:nvSpPr>
            <p:spPr>
              <a:xfrm>
                <a:off x="4129323" y="2911263"/>
                <a:ext cx="1863787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b="1" dirty="0">
                    <a:solidFill>
                      <a:prstClr val="black"/>
                    </a:solidFill>
                  </a:rPr>
                  <a:t>Exploiter  </a:t>
                </a:r>
                <a:r>
                  <a:rPr lang="fr-FR" sz="950" dirty="0">
                    <a:solidFill>
                      <a:prstClr val="black"/>
                    </a:solidFill>
                  </a:rPr>
                  <a:t> </a:t>
                </a:r>
              </a:p>
              <a:p>
                <a:pPr algn="ctr"/>
                <a:r>
                  <a:rPr lang="fr-FR" sz="950" dirty="0">
                    <a:solidFill>
                      <a:prstClr val="black"/>
                    </a:solidFill>
                  </a:rPr>
                  <a:t>Les données d’analyse pour mettre en place les procédures de sécurité adaptées</a:t>
                </a:r>
              </a:p>
            </p:txBody>
          </p:sp>
          <p:sp>
            <p:nvSpPr>
              <p:cNvPr id="85" name="Rectangle à coins arrondis 101">
                <a:extLst>
                  <a:ext uri="{FF2B5EF4-FFF2-40B4-BE49-F238E27FC236}">
                    <a16:creationId xmlns:a16="http://schemas.microsoft.com/office/drawing/2014/main" id="{DF5049DB-1B6E-4470-BF2C-3C8E0D6837DC}"/>
                  </a:ext>
                </a:extLst>
              </p:cNvPr>
              <p:cNvSpPr/>
              <p:nvPr/>
            </p:nvSpPr>
            <p:spPr>
              <a:xfrm>
                <a:off x="4192312" y="1996221"/>
                <a:ext cx="1710135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92" name="Picture 3">
                <a:extLst>
                  <a:ext uri="{FF2B5EF4-FFF2-40B4-BE49-F238E27FC236}">
                    <a16:creationId xmlns:a16="http://schemas.microsoft.com/office/drawing/2014/main" id="{1ADFF551-5B99-4C02-A899-2B0C5726C6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8810"/>
              <a:stretch/>
            </p:blipFill>
            <p:spPr bwMode="auto">
              <a:xfrm>
                <a:off x="4864110" y="2046547"/>
                <a:ext cx="947261" cy="455611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9" name="Image 88">
                <a:extLst>
                  <a:ext uri="{FF2B5EF4-FFF2-40B4-BE49-F238E27FC236}">
                    <a16:creationId xmlns:a16="http://schemas.microsoft.com/office/drawing/2014/main" id="{D30290EE-7280-4A4A-AB21-C592A8E29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57086" y="2054200"/>
                <a:ext cx="790978" cy="452427"/>
              </a:xfrm>
              <a:prstGeom prst="rect">
                <a:avLst/>
              </a:prstGeom>
            </p:spPr>
          </p:pic>
          <p:pic>
            <p:nvPicPr>
              <p:cNvPr id="90" name="Image 89">
                <a:extLst>
                  <a:ext uri="{FF2B5EF4-FFF2-40B4-BE49-F238E27FC236}">
                    <a16:creationId xmlns:a16="http://schemas.microsoft.com/office/drawing/2014/main" id="{A864C497-DF68-42EB-9BBD-91FDED856E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10" t="22035" r="1224" b="10946"/>
              <a:stretch/>
            </p:blipFill>
            <p:spPr>
              <a:xfrm>
                <a:off x="4394894" y="2137377"/>
                <a:ext cx="549283" cy="277995"/>
              </a:xfrm>
              <a:prstGeom prst="rect">
                <a:avLst/>
              </a:prstGeom>
            </p:spPr>
          </p:pic>
          <p:pic>
            <p:nvPicPr>
              <p:cNvPr id="91" name="Image 90">
                <a:extLst>
                  <a:ext uri="{FF2B5EF4-FFF2-40B4-BE49-F238E27FC236}">
                    <a16:creationId xmlns:a16="http://schemas.microsoft.com/office/drawing/2014/main" id="{7D743FCC-9DB1-426D-9818-AD789E1D70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9891" y="2139702"/>
                <a:ext cx="280329" cy="385992"/>
              </a:xfrm>
              <a:prstGeom prst="rect">
                <a:avLst/>
              </a:prstGeom>
            </p:spPr>
          </p:pic>
        </p:grp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203E9B8B-083F-0055-FAD1-38DB23CF83C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incendie pour risques spéciaux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CB7327A8-4988-7E4B-772C-DED69B32C9E0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5" name="Image 24">
              <a:hlinkClick r:id="rId16" action="ppaction://hlinksldjump"/>
              <a:extLst>
                <a:ext uri="{FF2B5EF4-FFF2-40B4-BE49-F238E27FC236}">
                  <a16:creationId xmlns:a16="http://schemas.microsoft.com/office/drawing/2014/main" id="{040189A2-6B3D-BAB9-DA40-8E3B0095FF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6" name="Image 25">
              <a:hlinkClick r:id="rId18" action="ppaction://hlinksldjump"/>
              <a:extLst>
                <a:ext uri="{FF2B5EF4-FFF2-40B4-BE49-F238E27FC236}">
                  <a16:creationId xmlns:a16="http://schemas.microsoft.com/office/drawing/2014/main" id="{B3404CA2-4C63-28CF-343D-FEA615C79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7" name="Image 26">
              <a:hlinkClick r:id="rId20" action="ppaction://hlinksldjump"/>
              <a:extLst>
                <a:ext uri="{FF2B5EF4-FFF2-40B4-BE49-F238E27FC236}">
                  <a16:creationId xmlns:a16="http://schemas.microsoft.com/office/drawing/2014/main" id="{BF2F7CE8-664A-524D-78EE-E643434AE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37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940D1FE-A2E2-B8D2-A8AC-3E4E3CC9FBBE}"/>
              </a:ext>
            </a:extLst>
          </p:cNvPr>
          <p:cNvGrpSpPr/>
          <p:nvPr/>
        </p:nvGrpSpPr>
        <p:grpSpPr>
          <a:xfrm>
            <a:off x="107504" y="1148582"/>
            <a:ext cx="8784976" cy="3066424"/>
            <a:chOff x="107504" y="1620045"/>
            <a:chExt cx="8784976" cy="306642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B5346E23-074F-424A-9AD3-3F64168EA33B}"/>
                </a:ext>
              </a:extLst>
            </p:cNvPr>
            <p:cNvSpPr/>
            <p:nvPr/>
          </p:nvSpPr>
          <p:spPr>
            <a:xfrm>
              <a:off x="107504" y="1620045"/>
              <a:ext cx="1871967" cy="1282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E48018E3-86B2-469E-BFC5-49A310E8DA22}"/>
                </a:ext>
              </a:extLst>
            </p:cNvPr>
            <p:cNvSpPr/>
            <p:nvPr/>
          </p:nvSpPr>
          <p:spPr>
            <a:xfrm>
              <a:off x="2256985" y="1620045"/>
              <a:ext cx="3802076" cy="12829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07504" y="2947560"/>
              <a:ext cx="5940659" cy="15684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59994" y="2669680"/>
              <a:ext cx="379906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15150" y="3723878"/>
              <a:ext cx="593301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élaborons avec nos meilleurs spécialistes des solutions pour vos  halls industriels  de fabrication et maintenance, machines, stockages de liquides inflammables, convoyeurs, déchetteries, turbines gaz (…);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ces solutions existent en version ATEX     antidéflagrant et  sécurité intrinsèque en fonction des configurations requises.</a:t>
              </a:r>
            </a:p>
          </p:txBody>
        </p:sp>
        <p:sp>
          <p:nvSpPr>
            <p:cNvPr id="22" name="Rectangle à coins arrondis 21"/>
            <p:cNvSpPr/>
            <p:nvPr/>
          </p:nvSpPr>
          <p:spPr>
            <a:xfrm>
              <a:off x="2343980" y="1995685"/>
              <a:ext cx="3596171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90356" y="2669680"/>
              <a:ext cx="3865451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fumée, UV, double IR, double IR ATEX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190357" y="1620047"/>
              <a:ext cx="38578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Détection de fumées, détection de flammes</a:t>
              </a:r>
            </a:p>
          </p:txBody>
        </p:sp>
        <p:grpSp>
          <p:nvGrpSpPr>
            <p:cNvPr id="71" name="Groupe 70"/>
            <p:cNvGrpSpPr/>
            <p:nvPr/>
          </p:nvGrpSpPr>
          <p:grpSpPr>
            <a:xfrm>
              <a:off x="2905894" y="2074686"/>
              <a:ext cx="2472343" cy="445602"/>
              <a:chOff x="2411760" y="2074686"/>
              <a:chExt cx="2472343" cy="445602"/>
            </a:xfrm>
          </p:grpSpPr>
          <p:pic>
            <p:nvPicPr>
              <p:cNvPr id="38" name="Picture 2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35291" y="2074686"/>
                <a:ext cx="348812" cy="445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9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27725" y="2110294"/>
                <a:ext cx="288710" cy="3743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1490" y="2086813"/>
                <a:ext cx="447379" cy="421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2" name="Picture 6"/>
              <p:cNvPicPr>
                <a:picLocks noChangeAspect="1" noChangeArrowheads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11760" y="2074686"/>
                <a:ext cx="430874" cy="409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6" name="Rectangle 45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marL="0" marR="0" lvl="0" indent="0" algn="ctr" defTabSz="7676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Rectangle à coins arrondis 46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69810" y="3068005"/>
              <a:ext cx="2622669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associons des produits et solutions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 services adaptés pour une expertise maitrisée et responsable</a:t>
              </a:r>
            </a:p>
          </p:txBody>
        </p:sp>
        <p:sp>
          <p:nvSpPr>
            <p:cNvPr id="51" name="Arrondir un rectangle avec un coin du même côté 50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 service de proximité</a:t>
              </a:r>
            </a:p>
          </p:txBody>
        </p:sp>
        <p:cxnSp>
          <p:nvCxnSpPr>
            <p:cNvPr id="55" name="Connecteur droit 54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7" name="Image 5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516215" y="2073107"/>
              <a:ext cx="391263" cy="430802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7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100" y="2054640"/>
              <a:ext cx="527800" cy="485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Rectangle à coins arrondis 60"/>
            <p:cNvSpPr/>
            <p:nvPr/>
          </p:nvSpPr>
          <p:spPr>
            <a:xfrm>
              <a:off x="6372200" y="3795886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59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65355" y="3870174"/>
              <a:ext cx="509290" cy="45890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" name="Picture 5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516215" y="3848575"/>
              <a:ext cx="376266" cy="502103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         Chubb France</a:t>
              </a:r>
            </a:p>
          </p:txBody>
        </p:sp>
        <p:pic>
          <p:nvPicPr>
            <p:cNvPr id="63" name="Picture 3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2" name="Imag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2" y="2076135"/>
              <a:ext cx="463409" cy="484611"/>
            </a:xfrm>
            <a:prstGeom prst="rect">
              <a:avLst/>
            </a:prstGeom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34557" y="4059896"/>
              <a:ext cx="144016" cy="152657"/>
            </a:xfrm>
            <a:prstGeom prst="rect">
              <a:avLst/>
            </a:prstGeom>
          </p:spPr>
        </p:pic>
        <p:sp>
          <p:nvSpPr>
            <p:cNvPr id="67" name="Rectangle 66"/>
            <p:cNvSpPr/>
            <p:nvPr/>
          </p:nvSpPr>
          <p:spPr>
            <a:xfrm>
              <a:off x="115154" y="1620047"/>
              <a:ext cx="187220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Détection de flammes</a:t>
              </a:r>
              <a:r>
                <a:rPr kumimoji="0" lang="fr-FR" sz="10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(1)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07504" y="2666900"/>
              <a:ext cx="187985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07507" y="2666900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IR, Triple IR, UV/IR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15150" y="2910727"/>
              <a:ext cx="5933015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Sécuriser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Vos risques incendie dans des lieux susceptibles d'être soumis à des atmosphères sévères ou explosives dues à des gaz, vapeurs, brouillards ou poussières …</a:t>
              </a: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EB9082EA-4259-4D25-BDB2-3F0F43785793}"/>
                </a:ext>
              </a:extLst>
            </p:cNvPr>
            <p:cNvGrpSpPr/>
            <p:nvPr/>
          </p:nvGrpSpPr>
          <p:grpSpPr>
            <a:xfrm>
              <a:off x="200395" y="1995686"/>
              <a:ext cx="1686432" cy="603605"/>
              <a:chOff x="293280" y="1995686"/>
              <a:chExt cx="1686432" cy="603605"/>
            </a:xfrm>
          </p:grpSpPr>
          <p:sp>
            <p:nvSpPr>
              <p:cNvPr id="82" name="Rectangle à coins arrondis 81"/>
              <p:cNvSpPr/>
              <p:nvPr/>
            </p:nvSpPr>
            <p:spPr>
              <a:xfrm>
                <a:off x="293280" y="1995686"/>
                <a:ext cx="1686432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79" name="Groupe 78"/>
              <p:cNvGrpSpPr/>
              <p:nvPr/>
            </p:nvGrpSpPr>
            <p:grpSpPr>
              <a:xfrm>
                <a:off x="402893" y="2088144"/>
                <a:ext cx="1467206" cy="418689"/>
                <a:chOff x="323069" y="2086037"/>
                <a:chExt cx="1467206" cy="418689"/>
              </a:xfrm>
            </p:grpSpPr>
            <p:pic>
              <p:nvPicPr>
                <p:cNvPr id="80" name="Image 79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069" y="2086037"/>
                  <a:ext cx="589587" cy="411544"/>
                </a:xfrm>
                <a:prstGeom prst="rect">
                  <a:avLst/>
                </a:prstGeom>
              </p:spPr>
            </p:pic>
            <p:pic>
              <p:nvPicPr>
                <p:cNvPr id="81" name="Image 80"/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00688" y="2093182"/>
                  <a:ext cx="589587" cy="4115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78" name="Image 77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462" y="1864035"/>
              <a:ext cx="490261" cy="103820"/>
            </a:xfrm>
            <a:prstGeom prst="rect">
              <a:avLst/>
            </a:prstGeom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9C639F7-8A8F-9EEE-A834-7F3169F27E14}"/>
                </a:ext>
              </a:extLst>
            </p:cNvPr>
            <p:cNvSpPr txBox="1"/>
            <p:nvPr/>
          </p:nvSpPr>
          <p:spPr>
            <a:xfrm>
              <a:off x="107504" y="4517192"/>
              <a:ext cx="1871967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00" i="1" baseline="30000" dirty="0">
                  <a:solidFill>
                    <a:schemeClr val="accent4">
                      <a:lumMod val="75000"/>
                    </a:schemeClr>
                  </a:solidFill>
                </a:rPr>
                <a:t>(1) </a:t>
              </a:r>
              <a:r>
                <a:rPr lang="fr-FR" sz="500" i="1" dirty="0">
                  <a:solidFill>
                    <a:schemeClr val="accent4">
                      <a:lumMod val="75000"/>
                    </a:schemeClr>
                  </a:solidFill>
                </a:rPr>
                <a:t>DET-TRONICS - A Carrier Company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9E4C32D0-C90A-32CA-3810-E76D5F81523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incendie pour risques spéciaux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2857D99C-A7D7-C3AF-0096-F27AABDD59A4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12" name="Image 11">
              <a:hlinkClick r:id="rId15" action="ppaction://hlinksldjump"/>
              <a:extLst>
                <a:ext uri="{FF2B5EF4-FFF2-40B4-BE49-F238E27FC236}">
                  <a16:creationId xmlns:a16="http://schemas.microsoft.com/office/drawing/2014/main" id="{1CD4D01E-6DE3-02EB-26BD-03B5C1533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3" name="Image 12">
              <a:hlinkClick r:id="rId17" action="ppaction://hlinksldjump"/>
              <a:extLst>
                <a:ext uri="{FF2B5EF4-FFF2-40B4-BE49-F238E27FC236}">
                  <a16:creationId xmlns:a16="http://schemas.microsoft.com/office/drawing/2014/main" id="{5518AD7F-FF9D-6D3C-DE2B-0F12E3613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4" name="Image 13">
              <a:hlinkClick r:id="rId19" action="ppaction://hlinksldjump"/>
              <a:extLst>
                <a:ext uri="{FF2B5EF4-FFF2-40B4-BE49-F238E27FC236}">
                  <a16:creationId xmlns:a16="http://schemas.microsoft.com/office/drawing/2014/main" id="{1CF348B9-5878-0856-BBCD-A7DD7B8FA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094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5C890E5-AE30-6721-4724-76196C92A42A}"/>
              </a:ext>
            </a:extLst>
          </p:cNvPr>
          <p:cNvGrpSpPr/>
          <p:nvPr/>
        </p:nvGrpSpPr>
        <p:grpSpPr>
          <a:xfrm>
            <a:off x="179512" y="1148582"/>
            <a:ext cx="8712968" cy="3066424"/>
            <a:chOff x="179512" y="1620045"/>
            <a:chExt cx="8712968" cy="3066424"/>
          </a:xfrm>
        </p:grpSpPr>
        <p:sp>
          <p:nvSpPr>
            <p:cNvPr id="8" name="Rectangle 7"/>
            <p:cNvSpPr/>
            <p:nvPr/>
          </p:nvSpPr>
          <p:spPr>
            <a:xfrm>
              <a:off x="4175957" y="1620046"/>
              <a:ext cx="1872208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cap="small" dirty="0">
                <a:solidFill>
                  <a:prstClr val="black"/>
                </a:solidFill>
              </a:endParaRPr>
            </a:p>
            <a:p>
              <a:pPr algn="ctr"/>
              <a:endParaRPr lang="fr-FR" sz="1050" cap="small" dirty="0">
                <a:solidFill>
                  <a:prstClr val="black"/>
                </a:solidFill>
              </a:endParaRPr>
            </a:p>
            <a:p>
              <a:pPr algn="ctr"/>
              <a:endParaRPr lang="fr-FR" sz="1050" cap="small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64" name="Rectangle à coins arrondis 63"/>
            <p:cNvSpPr/>
            <p:nvPr/>
          </p:nvSpPr>
          <p:spPr>
            <a:xfrm>
              <a:off x="4559440" y="1995708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179512" y="1620046"/>
              <a:ext cx="1872208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90357" y="1620046"/>
              <a:ext cx="1846962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800" b="1" cap="small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9512" y="1620046"/>
              <a:ext cx="187220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Gaz combustibles</a:t>
              </a:r>
              <a:r>
                <a:rPr lang="fr-FR" sz="1050" baseline="30000" dirty="0">
                  <a:solidFill>
                    <a:srgbClr val="002060"/>
                  </a:solidFill>
                </a:rPr>
                <a:t>(1)</a:t>
              </a:r>
              <a:r>
                <a:rPr lang="fr-FR" sz="1050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190358" y="1620046"/>
              <a:ext cx="184696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Gaz toxiques et oxygène</a:t>
              </a:r>
              <a:r>
                <a:rPr kumimoji="0" lang="fr-FR" sz="105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(1)</a:t>
              </a:r>
              <a:endParaRPr lang="fr-FR" sz="1050" dirty="0">
                <a:solidFill>
                  <a:srgbClr val="002060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175957" y="1620046"/>
              <a:ext cx="187220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Fuites de gaz</a:t>
              </a:r>
              <a:r>
                <a:rPr kumimoji="0" lang="fr-FR" sz="1050" b="0" i="0" u="none" strike="noStrike" kern="1200" cap="none" spc="0" normalizeH="0" baseline="3000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 (1)</a:t>
              </a:r>
              <a:endParaRPr lang="fr-FR" sz="1050" dirty="0">
                <a:solidFill>
                  <a:srgbClr val="002060"/>
                </a:solidFill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293280" y="1995686"/>
              <a:ext cx="1686432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grpSp>
          <p:nvGrpSpPr>
            <p:cNvPr id="21" name="Groupe 20"/>
            <p:cNvGrpSpPr/>
            <p:nvPr/>
          </p:nvGrpSpPr>
          <p:grpSpPr>
            <a:xfrm>
              <a:off x="369086" y="2060514"/>
              <a:ext cx="1534821" cy="473949"/>
              <a:chOff x="373764" y="2078580"/>
              <a:chExt cx="1534821" cy="473949"/>
            </a:xfrm>
          </p:grpSpPr>
          <p:pic>
            <p:nvPicPr>
              <p:cNvPr id="19" name="Picture 8"/>
              <p:cNvPicPr>
                <a:picLocks noChangeAspect="1"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05819" y="2089002"/>
                <a:ext cx="702766" cy="4635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9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764" y="2078580"/>
                <a:ext cx="647898" cy="4739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" name="Rectangle 24"/>
            <p:cNvSpPr/>
            <p:nvPr/>
          </p:nvSpPr>
          <p:spPr>
            <a:xfrm>
              <a:off x="179512" y="3258438"/>
              <a:ext cx="1872207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1F497D"/>
                  </a:solidFill>
                </a:rPr>
                <a:t>Détection des vapeurs et gaz d’hydrocarbures (méthane, propane, butane, …)</a:t>
              </a:r>
            </a:p>
            <a:p>
              <a:pPr lvl="0" algn="ctr"/>
              <a:endParaRPr lang="fr-FR" sz="400" dirty="0">
                <a:solidFill>
                  <a:srgbClr val="1F497D"/>
                </a:solidFill>
              </a:endParaRPr>
            </a:p>
            <a:p>
              <a:pPr lvl="0" algn="ctr"/>
              <a:r>
                <a:rPr lang="fr-FR" sz="950" dirty="0">
                  <a:solidFill>
                    <a:srgbClr val="1F497D"/>
                  </a:solidFill>
                </a:rPr>
                <a:t>Allient robustesse et  flexibilité</a:t>
              </a:r>
            </a:p>
            <a:p>
              <a:pPr lvl="0" algn="ctr"/>
              <a:endParaRPr lang="fr-FR" sz="400" dirty="0">
                <a:solidFill>
                  <a:srgbClr val="1F497D"/>
                </a:solidFill>
              </a:endParaRPr>
            </a:p>
            <a:p>
              <a:pPr lvl="0" algn="ctr"/>
              <a:r>
                <a:rPr lang="fr-FR" sz="950" dirty="0">
                  <a:solidFill>
                    <a:srgbClr val="1F497D"/>
                  </a:solidFill>
                </a:rPr>
                <a:t>Existent en version ponctuelle ou linéaire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190358" y="3258438"/>
              <a:ext cx="1846961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1F497D"/>
                  </a:solidFill>
                </a:rPr>
                <a:t>Détection d’oxygène, ammoniac, hydrogène sulfuré, monoxyde dioxyde de carbone, chlore, dioxyde d'azote et dioxyde de soufre</a:t>
              </a:r>
            </a:p>
          </p:txBody>
        </p:sp>
        <p:sp>
          <p:nvSpPr>
            <p:cNvPr id="31" name="Rectangle à coins arrondis 30"/>
            <p:cNvSpPr/>
            <p:nvPr/>
          </p:nvSpPr>
          <p:spPr>
            <a:xfrm>
              <a:off x="2270623" y="1995686"/>
              <a:ext cx="1686432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grpSp>
          <p:nvGrpSpPr>
            <p:cNvPr id="32" name="Groupe 31"/>
            <p:cNvGrpSpPr/>
            <p:nvPr/>
          </p:nvGrpSpPr>
          <p:grpSpPr>
            <a:xfrm>
              <a:off x="2328439" y="2092741"/>
              <a:ext cx="1570800" cy="409494"/>
              <a:chOff x="2353128" y="2090248"/>
              <a:chExt cx="1570800" cy="409494"/>
            </a:xfrm>
          </p:grpSpPr>
          <p:pic>
            <p:nvPicPr>
              <p:cNvPr id="29" name="Picture 10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39712" y="2090248"/>
                <a:ext cx="884216" cy="4094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1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53128" y="2100670"/>
                <a:ext cx="610345" cy="3990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4" name="Rectangle 33"/>
            <p:cNvSpPr/>
            <p:nvPr/>
          </p:nvSpPr>
          <p:spPr>
            <a:xfrm>
              <a:off x="4175956" y="3258438"/>
              <a:ext cx="1872209" cy="10926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dirty="0">
                  <a:solidFill>
                    <a:srgbClr val="1F497D"/>
                  </a:solidFill>
                </a:rPr>
                <a:t>Détection acoustique sans contact avec le gaz. </a:t>
              </a:r>
            </a:p>
            <a:p>
              <a:pPr algn="ctr"/>
              <a:endParaRPr lang="fr-FR" sz="400" dirty="0">
                <a:solidFill>
                  <a:srgbClr val="1F497D"/>
                </a:solidFill>
              </a:endParaRPr>
            </a:p>
            <a:p>
              <a:pPr algn="ctr"/>
              <a:r>
                <a:rPr lang="fr-FR" sz="950" dirty="0">
                  <a:solidFill>
                    <a:srgbClr val="1F497D"/>
                  </a:solidFill>
                </a:rPr>
                <a:t>Sensibilité non affectée par la direction du vent ou par la</a:t>
              </a:r>
            </a:p>
            <a:p>
              <a:pPr algn="ctr"/>
              <a:r>
                <a:rPr lang="fr-FR" sz="950" dirty="0">
                  <a:solidFill>
                    <a:srgbClr val="1F497D"/>
                  </a:solidFill>
                </a:rPr>
                <a:t>localisation de la fuite. </a:t>
              </a:r>
            </a:p>
            <a:p>
              <a:pPr algn="ctr"/>
              <a:endParaRPr lang="fr-FR" sz="400" dirty="0">
                <a:solidFill>
                  <a:srgbClr val="1F497D"/>
                </a:solidFill>
              </a:endParaRPr>
            </a:p>
            <a:p>
              <a:pPr algn="ctr"/>
              <a:r>
                <a:rPr lang="fr-FR" sz="950" dirty="0">
                  <a:solidFill>
                    <a:srgbClr val="1F497D"/>
                  </a:solidFill>
                </a:rPr>
                <a:t>Tests d’intégrité automatiques.</a:t>
              </a:r>
            </a:p>
          </p:txBody>
        </p:sp>
        <p:pic>
          <p:nvPicPr>
            <p:cNvPr id="36" name="Picture 6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00" y="1994482"/>
              <a:ext cx="282609" cy="606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38" name="Rectangle à coins arrondis 37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6269810" y="3068005"/>
              <a:ext cx="2622669" cy="10233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Nous intégrons les solutions</a:t>
              </a:r>
            </a:p>
            <a:p>
              <a:pPr lvl="0" algn="ctr"/>
              <a:endParaRPr lang="fr-FR" sz="800" dirty="0">
                <a:solidFill>
                  <a:schemeClr val="bg1"/>
                </a:solidFill>
              </a:endParaRPr>
            </a:p>
            <a:p>
              <a:pPr lvl="0" algn="ctr"/>
              <a:endParaRPr lang="fr-FR" sz="800" dirty="0">
                <a:solidFill>
                  <a:schemeClr val="bg1"/>
                </a:solidFill>
              </a:endParaRPr>
            </a:p>
            <a:p>
              <a:pPr lvl="0" algn="ctr"/>
              <a:endParaRPr lang="fr-FR" sz="800" dirty="0">
                <a:solidFill>
                  <a:schemeClr val="bg1"/>
                </a:solidFill>
              </a:endParaRPr>
            </a:p>
            <a:p>
              <a:pPr lvl="0" algn="ctr"/>
              <a:endParaRPr lang="fr-FR" sz="8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à nos offres techniques</a:t>
              </a:r>
            </a:p>
            <a:p>
              <a:pPr lvl="0" algn="ctr"/>
              <a:endParaRPr lang="fr-FR" sz="950" dirty="0">
                <a:solidFill>
                  <a:schemeClr val="bg1"/>
                </a:solidFill>
              </a:endParaRPr>
            </a:p>
          </p:txBody>
        </p:sp>
        <p:sp>
          <p:nvSpPr>
            <p:cNvPr id="40" name="Arrondir un rectangle avec un coin du même côté 39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bg1"/>
                  </a:solidFill>
                </a:rPr>
                <a:t>Le service de proximité</a:t>
              </a:r>
            </a:p>
          </p:txBody>
        </p:sp>
        <p:cxnSp>
          <p:nvCxnSpPr>
            <p:cNvPr id="44" name="Connecteur droit 43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7403" y="2070936"/>
              <a:ext cx="739208" cy="431299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Rectangle 57"/>
            <p:cNvSpPr/>
            <p:nvPr/>
          </p:nvSpPr>
          <p:spPr>
            <a:xfrm>
              <a:off x="179512" y="271533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79512" y="2681619"/>
              <a:ext cx="187220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800" b="1" cap="all" dirty="0">
                  <a:solidFill>
                    <a:srgbClr val="1F497D"/>
                  </a:solidFill>
                </a:rPr>
                <a:t>FLEXSIGHT™ LS2000</a:t>
              </a:r>
            </a:p>
            <a:p>
              <a:pPr lvl="0" algn="ctr"/>
              <a:r>
                <a:rPr lang="fr-FR" sz="800" b="1" cap="all" dirty="0">
                  <a:solidFill>
                    <a:srgbClr val="1F497D"/>
                  </a:solidFill>
                </a:rPr>
                <a:t>POINTWATCH Eclipse</a:t>
              </a:r>
              <a:r>
                <a:rPr lang="fr-FR" sz="800" b="1" cap="all" baseline="30000" dirty="0">
                  <a:solidFill>
                    <a:srgbClr val="1F497D"/>
                  </a:solidFill>
                </a:rPr>
                <a:t>®</a:t>
              </a:r>
              <a:r>
                <a:rPr lang="fr-FR" sz="800" b="1" cap="all" dirty="0">
                  <a:solidFill>
                    <a:srgbClr val="1F497D"/>
                  </a:solidFill>
                </a:rPr>
                <a:t> (PIRECL)</a:t>
              </a:r>
              <a:endParaRPr lang="fr-FR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60479" y="2715330"/>
              <a:ext cx="189194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190357" y="2715330"/>
              <a:ext cx="1846963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165111" y="2681619"/>
              <a:ext cx="187220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800" b="1" cap="all" dirty="0" err="1">
                  <a:solidFill>
                    <a:srgbClr val="1F497D"/>
                  </a:solidFill>
                </a:rPr>
                <a:t>Pointwatch</a:t>
              </a:r>
              <a:r>
                <a:rPr lang="fr-FR" sz="800" b="1" cap="all" dirty="0">
                  <a:solidFill>
                    <a:srgbClr val="1F497D"/>
                  </a:solidFill>
                </a:rPr>
                <a:t> Eclipse</a:t>
              </a:r>
              <a:r>
                <a:rPr lang="fr-FR" sz="800" b="1" cap="all" baseline="30000" dirty="0">
                  <a:solidFill>
                    <a:srgbClr val="1F497D"/>
                  </a:solidFill>
                </a:rPr>
                <a:t>®</a:t>
              </a:r>
              <a:r>
                <a:rPr lang="fr-FR" sz="800" b="1" cap="all" dirty="0">
                  <a:solidFill>
                    <a:srgbClr val="1F497D"/>
                  </a:solidFill>
                </a:rPr>
                <a:t> </a:t>
              </a:r>
            </a:p>
            <a:p>
              <a:pPr algn="ctr"/>
              <a:r>
                <a:rPr lang="fr-FR" sz="800" b="1" cap="all" dirty="0">
                  <a:solidFill>
                    <a:srgbClr val="1F497D"/>
                  </a:solidFill>
                </a:rPr>
                <a:t>(PIRECL CO</a:t>
              </a:r>
              <a:r>
                <a:rPr lang="fr-FR" sz="800" b="1" cap="all" baseline="-25000" dirty="0">
                  <a:solidFill>
                    <a:srgbClr val="1F497D"/>
                  </a:solidFill>
                </a:rPr>
                <a:t>2</a:t>
              </a:r>
              <a:r>
                <a:rPr lang="fr-FR" sz="800" b="1" cap="all" dirty="0">
                  <a:solidFill>
                    <a:srgbClr val="1F497D"/>
                  </a:solidFill>
                </a:rPr>
                <a:t>), GT 3000</a:t>
              </a:r>
              <a:endParaRPr lang="fr-FR" sz="800" b="1" cap="all" baseline="30000" dirty="0">
                <a:solidFill>
                  <a:srgbClr val="1F497D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70348" y="2715330"/>
              <a:ext cx="187220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1F497D"/>
                  </a:solidFill>
                </a:rPr>
                <a:t>FLEX SONIC</a:t>
              </a:r>
              <a:r>
                <a:rPr lang="fr-FR" sz="800" b="1" baseline="30000" dirty="0">
                  <a:solidFill>
                    <a:srgbClr val="1F497D"/>
                  </a:solidFill>
                </a:rPr>
                <a:t>®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white"/>
                  </a:solidFill>
                </a:rPr>
                <a:t>Les          Chubb France</a:t>
              </a:r>
            </a:p>
          </p:txBody>
        </p:sp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6" name="Image 5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632" y="2076135"/>
              <a:ext cx="463409" cy="484611"/>
            </a:xfrm>
            <a:prstGeom prst="rect">
              <a:avLst/>
            </a:prstGeom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4030" y="3331905"/>
              <a:ext cx="1414231" cy="299484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323" y="2046039"/>
              <a:ext cx="530973" cy="530973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A5EE1853-675B-4FC5-BA5B-9772D9492CB8}"/>
                </a:ext>
              </a:extLst>
            </p:cNvPr>
            <p:cNvSpPr txBox="1"/>
            <p:nvPr/>
          </p:nvSpPr>
          <p:spPr>
            <a:xfrm>
              <a:off x="8187612" y="3246452"/>
              <a:ext cx="29879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00" dirty="0">
                  <a:solidFill>
                    <a:schemeClr val="bg1"/>
                  </a:solidFill>
                </a:rPr>
                <a:t>(1)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B834B295-7D52-461C-974C-1209F051B876}"/>
                </a:ext>
              </a:extLst>
            </p:cNvPr>
            <p:cNvSpPr txBox="1"/>
            <p:nvPr/>
          </p:nvSpPr>
          <p:spPr>
            <a:xfrm>
              <a:off x="3623267" y="4517192"/>
              <a:ext cx="2419289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i="1" baseline="30000" dirty="0">
                  <a:solidFill>
                    <a:schemeClr val="accent4">
                      <a:lumMod val="75000"/>
                    </a:schemeClr>
                  </a:solidFill>
                </a:rPr>
                <a:t>(1) </a:t>
              </a:r>
              <a:r>
                <a:rPr lang="fr-FR" sz="500" i="1" dirty="0">
                  <a:solidFill>
                    <a:schemeClr val="accent4">
                      <a:lumMod val="75000"/>
                    </a:schemeClr>
                  </a:solidFill>
                </a:rPr>
                <a:t>DET-TRONICS - A Carrier Company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1421D48-65B3-2AF4-56FE-800CA3E99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1462" y="1864035"/>
              <a:ext cx="490261" cy="10382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CD48EA2-53FC-417E-F895-F1BE24863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8707" y="1877132"/>
              <a:ext cx="490261" cy="103820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2064ADC-DA98-A424-C598-0E045D4BA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90373" y="1862593"/>
              <a:ext cx="490261" cy="10382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3B48D9D4-AB7F-988F-BECC-FCB4C4954C4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de gaz combustibles et toxiques 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80FD0A1-F2F5-73A3-16A0-1BBD0CEBED6C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6" name="Image 25">
              <a:hlinkClick r:id="rId13" action="ppaction://hlinksldjump"/>
              <a:extLst>
                <a:ext uri="{FF2B5EF4-FFF2-40B4-BE49-F238E27FC236}">
                  <a16:creationId xmlns:a16="http://schemas.microsoft.com/office/drawing/2014/main" id="{4CD27EF8-E79E-CA46-1078-D8CBBDC0F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7" name="Image 26">
              <a:hlinkClick r:id="rId15" action="ppaction://hlinksldjump"/>
              <a:extLst>
                <a:ext uri="{FF2B5EF4-FFF2-40B4-BE49-F238E27FC236}">
                  <a16:creationId xmlns:a16="http://schemas.microsoft.com/office/drawing/2014/main" id="{78286ED0-CD93-60A0-8D5E-7E09B98DD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33" name="Image 32">
              <a:hlinkClick r:id="rId17" action="ppaction://hlinksldjump"/>
              <a:extLst>
                <a:ext uri="{FF2B5EF4-FFF2-40B4-BE49-F238E27FC236}">
                  <a16:creationId xmlns:a16="http://schemas.microsoft.com/office/drawing/2014/main" id="{7FBA4A06-34E7-F165-91C3-7A7B4D0FE3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843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85694C7E-F71B-48B0-C837-97A062F0B5E0}"/>
              </a:ext>
            </a:extLst>
          </p:cNvPr>
          <p:cNvGrpSpPr/>
          <p:nvPr/>
        </p:nvGrpSpPr>
        <p:grpSpPr>
          <a:xfrm>
            <a:off x="179513" y="1155153"/>
            <a:ext cx="8741245" cy="3049090"/>
            <a:chOff x="179513" y="1609896"/>
            <a:chExt cx="8741245" cy="3049090"/>
          </a:xfrm>
        </p:grpSpPr>
        <p:sp>
          <p:nvSpPr>
            <p:cNvPr id="37" name="Rectangle 36"/>
            <p:cNvSpPr/>
            <p:nvPr/>
          </p:nvSpPr>
          <p:spPr>
            <a:xfrm>
              <a:off x="179513" y="1620046"/>
              <a:ext cx="5864490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7F6FA9B4-631A-44FE-B681-A7020B03E6D7}"/>
                </a:ext>
              </a:extLst>
            </p:cNvPr>
            <p:cNvGrpSpPr/>
            <p:nvPr/>
          </p:nvGrpSpPr>
          <p:grpSpPr>
            <a:xfrm>
              <a:off x="2123729" y="1620049"/>
              <a:ext cx="1872209" cy="2113982"/>
              <a:chOff x="2123728" y="1620048"/>
              <a:chExt cx="1872209" cy="2113982"/>
            </a:xfrm>
          </p:grpSpPr>
          <p:sp>
            <p:nvSpPr>
              <p:cNvPr id="12" name="Rectangle 11"/>
              <p:cNvSpPr/>
              <p:nvPr/>
            </p:nvSpPr>
            <p:spPr>
              <a:xfrm>
                <a:off x="2123728" y="1620048"/>
                <a:ext cx="1872208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Système de mise en sécurité incendie </a:t>
                </a:r>
              </a:p>
            </p:txBody>
          </p:sp>
          <p:sp>
            <p:nvSpPr>
              <p:cNvPr id="16" name="Rectangle à coins arrondis 15"/>
              <p:cNvSpPr/>
              <p:nvPr/>
            </p:nvSpPr>
            <p:spPr>
              <a:xfrm>
                <a:off x="2496392" y="1995685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2148973" y="2910728"/>
                <a:ext cx="1846964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Allier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utilisation intuitive et capacité de gestion de scénarios de sécurité incendie complexes en catégorie A et B</a:t>
                </a:r>
              </a:p>
            </p:txBody>
          </p:sp>
          <p:pic>
            <p:nvPicPr>
              <p:cNvPr id="57" name="Image 56"/>
              <p:cNvPicPr>
                <a:picLocks noChangeAspect="1"/>
              </p:cNvPicPr>
              <p:nvPr/>
            </p:nvPicPr>
            <p:blipFill rotWithShape="1">
              <a:blip r:embed="rId2" cstate="print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597530" y="2070324"/>
                <a:ext cx="924604" cy="371254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sp>
          <p:nvSpPr>
            <p:cNvPr id="63" name="Rectangle 62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4" name="Rectangle à coins arrondis 63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9810" y="3068006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d’installation I7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de maintenance F7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Systèmes de détection incendie Centralisateurs de mise en sécurité incendie</a:t>
              </a:r>
            </a:p>
          </p:txBody>
        </p:sp>
        <p:pic>
          <p:nvPicPr>
            <p:cNvPr id="67" name="Image 6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9535" y="2067834"/>
              <a:ext cx="806762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68" name="Arrondir un rectangle avec un coin du même côté 67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72" name="Connecteur droit 71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Image 2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56377" y="2067834"/>
              <a:ext cx="730723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1" name="ZoneTexte 40"/>
            <p:cNvSpPr txBox="1"/>
            <p:nvPr/>
          </p:nvSpPr>
          <p:spPr>
            <a:xfrm>
              <a:off x="6269810" y="4489709"/>
              <a:ext cx="2650948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accent4">
                      <a:lumMod val="75000"/>
                    </a:schemeClr>
                  </a:solidFill>
                  <a:latin typeface="Arial"/>
                </a:rPr>
                <a:t>liste de nos agences I7, F7 certifiées  : cnpp.com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B3B61C3B-4AC5-4E20-BAB2-8260F4DF4AA7}"/>
                </a:ext>
              </a:extLst>
            </p:cNvPr>
            <p:cNvGrpSpPr/>
            <p:nvPr/>
          </p:nvGrpSpPr>
          <p:grpSpPr>
            <a:xfrm>
              <a:off x="179513" y="1620049"/>
              <a:ext cx="1796037" cy="2113982"/>
              <a:chOff x="179512" y="1620048"/>
              <a:chExt cx="1796037" cy="211398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84119" y="1620048"/>
                <a:ext cx="1791430" cy="4154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Système de </a:t>
                </a:r>
              </a:p>
              <a:p>
                <a:pPr algn="ctr" defTabSz="914378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détection incendie</a:t>
                </a:r>
              </a:p>
            </p:txBody>
          </p:sp>
          <p:grpSp>
            <p:nvGrpSpPr>
              <p:cNvPr id="4" name="Groupe 3">
                <a:extLst>
                  <a:ext uri="{FF2B5EF4-FFF2-40B4-BE49-F238E27FC236}">
                    <a16:creationId xmlns:a16="http://schemas.microsoft.com/office/drawing/2014/main" id="{747F8189-BE63-4104-B872-27575BB0C7E4}"/>
                  </a:ext>
                </a:extLst>
              </p:cNvPr>
              <p:cNvGrpSpPr/>
              <p:nvPr/>
            </p:nvGrpSpPr>
            <p:grpSpPr>
              <a:xfrm>
                <a:off x="179512" y="1995686"/>
                <a:ext cx="1796036" cy="1738344"/>
                <a:chOff x="179512" y="1995686"/>
                <a:chExt cx="1796036" cy="1738344"/>
              </a:xfrm>
            </p:grpSpPr>
            <p:sp>
              <p:nvSpPr>
                <p:cNvPr id="15" name="Rectangle à coins arrondis 14"/>
                <p:cNvSpPr/>
                <p:nvPr/>
              </p:nvSpPr>
              <p:spPr>
                <a:xfrm>
                  <a:off x="544158" y="1995686"/>
                  <a:ext cx="1152128" cy="6036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fr-FR" sz="180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179512" y="2910728"/>
                  <a:ext cx="1796036" cy="8233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914378"/>
                  <a:r>
                    <a:rPr lang="fr-FR" sz="950" b="1" dirty="0">
                      <a:solidFill>
                        <a:prstClr val="black"/>
                      </a:solidFill>
                      <a:latin typeface="Arial"/>
                    </a:rPr>
                    <a:t>Créer </a:t>
                  </a:r>
                </a:p>
                <a:p>
                  <a:pPr algn="ctr" defTabSz="914378"/>
                  <a:r>
                    <a:rPr lang="fr-FR" sz="950" dirty="0">
                      <a:solidFill>
                        <a:prstClr val="black"/>
                      </a:solidFill>
                      <a:latin typeface="Arial"/>
                    </a:rPr>
                    <a:t>les conditions d’une détection incendie d’usage simple, à haute performance et économe</a:t>
                  </a:r>
                </a:p>
              </p:txBody>
            </p:sp>
            <p:pic>
              <p:nvPicPr>
                <p:cNvPr id="58" name="Image 57"/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649864" y="2084168"/>
                  <a:ext cx="902406" cy="343566"/>
                </a:xfrm>
                <a:prstGeom prst="rect">
                  <a:avLst/>
                </a:prstGeom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cxnSp>
          <p:nvCxnSpPr>
            <p:cNvPr id="48" name="Connecteur droit 47"/>
            <p:cNvCxnSpPr/>
            <p:nvPr/>
          </p:nvCxnSpPr>
          <p:spPr>
            <a:xfrm flipH="1">
              <a:off x="1979713" y="1995685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79513" y="2669681"/>
              <a:ext cx="5868651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fr-FR" sz="900" b="1" dirty="0">
                  <a:solidFill>
                    <a:srgbClr val="1F497D"/>
                  </a:solidFill>
                  <a:latin typeface="Arial"/>
                </a:rPr>
                <a:t>Gammes Résonance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8904344-0DF3-48A4-A491-4C3843F0FD9F}"/>
                </a:ext>
              </a:extLst>
            </p:cNvPr>
            <p:cNvCxnSpPr/>
            <p:nvPr/>
          </p:nvCxnSpPr>
          <p:spPr>
            <a:xfrm flipH="1">
              <a:off x="4067944" y="1995687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/>
            <p:cNvSpPr/>
            <p:nvPr/>
          </p:nvSpPr>
          <p:spPr>
            <a:xfrm>
              <a:off x="179513" y="3723880"/>
              <a:ext cx="5868651" cy="5309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Nous déployons les technologies les plus intuitives, modernes et communicantes.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La  simplicité, l’ergonomie, l’adressage, la souplesse de programmation, la longévité et l’évolutivité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de nos systèmes de sécurité incendie participent activement à la performance de votre sécurité incendie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F5BF95-674C-4E1B-9B31-4806BEA7DF6D}"/>
                </a:ext>
              </a:extLst>
            </p:cNvPr>
            <p:cNvSpPr/>
            <p:nvPr/>
          </p:nvSpPr>
          <p:spPr>
            <a:xfrm>
              <a:off x="4133325" y="1609896"/>
              <a:ext cx="187220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Systèmes intégrés</a:t>
              </a:r>
            </a:p>
            <a:p>
              <a:pPr algn="ctr" defTabSz="914378"/>
              <a:r>
                <a:rPr lang="fr-FR" sz="1050" dirty="0" err="1">
                  <a:solidFill>
                    <a:srgbClr val="002060"/>
                  </a:solidFill>
                  <a:latin typeface="Arial"/>
                </a:rPr>
                <a:t>ecs</a:t>
              </a: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 / CMSI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CE6E71-9EAB-450E-8D40-EEEFBF5B1CCA}"/>
                </a:ext>
              </a:extLst>
            </p:cNvPr>
            <p:cNvSpPr/>
            <p:nvPr/>
          </p:nvSpPr>
          <p:spPr>
            <a:xfrm>
              <a:off x="4158571" y="2900577"/>
              <a:ext cx="184696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Apporter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une réponse simple et ergonomique aux petits et moyens établissements </a:t>
              </a:r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D5A74367-E2FC-4D5A-BD44-C52FF2419889}"/>
                </a:ext>
              </a:extLst>
            </p:cNvPr>
            <p:cNvGrpSpPr/>
            <p:nvPr/>
          </p:nvGrpSpPr>
          <p:grpSpPr>
            <a:xfrm>
              <a:off x="4260214" y="1985534"/>
              <a:ext cx="1603760" cy="603605"/>
              <a:chOff x="4260214" y="1985533"/>
              <a:chExt cx="1603760" cy="603605"/>
            </a:xfrm>
          </p:grpSpPr>
          <p:sp>
            <p:nvSpPr>
              <p:cNvPr id="39" name="Rectangle à coins arrondis 15">
                <a:extLst>
                  <a:ext uri="{FF2B5EF4-FFF2-40B4-BE49-F238E27FC236}">
                    <a16:creationId xmlns:a16="http://schemas.microsoft.com/office/drawing/2014/main" id="{164782F7-BBFC-427F-8823-8DC7262A756C}"/>
                  </a:ext>
                </a:extLst>
              </p:cNvPr>
              <p:cNvSpPr/>
              <p:nvPr/>
            </p:nvSpPr>
            <p:spPr>
              <a:xfrm>
                <a:off x="4260214" y="1985533"/>
                <a:ext cx="1603760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grpSp>
            <p:nvGrpSpPr>
              <p:cNvPr id="13" name="Groupe 12">
                <a:extLst>
                  <a:ext uri="{FF2B5EF4-FFF2-40B4-BE49-F238E27FC236}">
                    <a16:creationId xmlns:a16="http://schemas.microsoft.com/office/drawing/2014/main" id="{2C6BEC9C-21D4-40C5-B416-ACE84E9555A2}"/>
                  </a:ext>
                </a:extLst>
              </p:cNvPr>
              <p:cNvGrpSpPr/>
              <p:nvPr/>
            </p:nvGrpSpPr>
            <p:grpSpPr>
              <a:xfrm>
                <a:off x="4354651" y="2131488"/>
                <a:ext cx="1414887" cy="311695"/>
                <a:chOff x="4368599" y="2128196"/>
                <a:chExt cx="1414887" cy="311695"/>
              </a:xfrm>
            </p:grpSpPr>
            <p:pic>
              <p:nvPicPr>
                <p:cNvPr id="7" name="Image 6">
                  <a:extLst>
                    <a:ext uri="{FF2B5EF4-FFF2-40B4-BE49-F238E27FC236}">
                      <a16:creationId xmlns:a16="http://schemas.microsoft.com/office/drawing/2014/main" id="{65B99E47-9244-4C26-9D99-1033EC8DCB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34209" b="21415"/>
                <a:stretch/>
              </p:blipFill>
              <p:spPr>
                <a:xfrm>
                  <a:off x="4368599" y="2132004"/>
                  <a:ext cx="597302" cy="304079"/>
                </a:xfrm>
                <a:prstGeom prst="rect">
                  <a:avLst/>
                </a:prstGeom>
              </p:spPr>
            </p:pic>
            <p:pic>
              <p:nvPicPr>
                <p:cNvPr id="10" name="Image 9">
                  <a:extLst>
                    <a:ext uri="{FF2B5EF4-FFF2-40B4-BE49-F238E27FC236}">
                      <a16:creationId xmlns:a16="http://schemas.microsoft.com/office/drawing/2014/main" id="{6BB14104-E514-4E54-AC2F-4A575D63E8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63343"/>
                <a:stretch/>
              </p:blipFill>
              <p:spPr>
                <a:xfrm>
                  <a:off x="5023236" y="2128196"/>
                  <a:ext cx="760250" cy="311695"/>
                </a:xfrm>
                <a:prstGeom prst="rect">
                  <a:avLst/>
                </a:prstGeom>
              </p:spPr>
            </p:pic>
          </p:grpSp>
        </p:grpSp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99EAE996-F2C0-4BEA-A085-A1B57B32A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A89E74E4-4C0C-48AA-8431-F82194264E37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6" name="Image 45">
              <a:hlinkClick r:id="rId11" action="ppaction://hlinksldjump"/>
              <a:extLst>
                <a:ext uri="{FF2B5EF4-FFF2-40B4-BE49-F238E27FC236}">
                  <a16:creationId xmlns:a16="http://schemas.microsoft.com/office/drawing/2014/main" id="{4F2B2D3D-9C35-408B-8A40-04860FFEC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49" name="Image 48">
              <a:hlinkClick r:id="rId13" action="ppaction://hlinksldjump"/>
              <a:extLst>
                <a:ext uri="{FF2B5EF4-FFF2-40B4-BE49-F238E27FC236}">
                  <a16:creationId xmlns:a16="http://schemas.microsoft.com/office/drawing/2014/main" id="{19B3F805-C206-460B-A6E8-CB31BC0E2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0" name="Image 49">
              <a:hlinkClick r:id="rId15" action="ppaction://hlinksldjump"/>
              <a:extLst>
                <a:ext uri="{FF2B5EF4-FFF2-40B4-BE49-F238E27FC236}">
                  <a16:creationId xmlns:a16="http://schemas.microsoft.com/office/drawing/2014/main" id="{8B7C9D98-5169-4909-924A-295F93341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B746A3-978A-32D0-2E53-7C1CE2DAF1B2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9902D2-51C3-395C-B774-A5CF57E964E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Systèmes de sécurité incendie</a:t>
            </a:r>
          </a:p>
        </p:txBody>
      </p:sp>
    </p:spTree>
    <p:extLst>
      <p:ext uri="{BB962C8B-B14F-4D97-AF65-F5344CB8AC3E}">
        <p14:creationId xmlns:p14="http://schemas.microsoft.com/office/powerpoint/2010/main" val="423854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418910E7-E00C-5893-1DEF-5C81FA25ECEE}"/>
              </a:ext>
            </a:extLst>
          </p:cNvPr>
          <p:cNvGrpSpPr/>
          <p:nvPr/>
        </p:nvGrpSpPr>
        <p:grpSpPr>
          <a:xfrm>
            <a:off x="179278" y="1155153"/>
            <a:ext cx="8720696" cy="2927137"/>
            <a:chOff x="179278" y="1620045"/>
            <a:chExt cx="8720696" cy="2927137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93F307-9428-43E7-A8B1-73A0F48770F4}"/>
                </a:ext>
              </a:extLst>
            </p:cNvPr>
            <p:cNvSpPr/>
            <p:nvPr/>
          </p:nvSpPr>
          <p:spPr>
            <a:xfrm>
              <a:off x="179278" y="1620045"/>
              <a:ext cx="8720696" cy="289592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49283E5F-1B5C-42CF-861C-E9DBEF3C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207" y="1620045"/>
              <a:ext cx="1777766" cy="2895920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67C3236-FB4F-4CA3-A5EB-1C275E5A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99" y="3348238"/>
              <a:ext cx="2109761" cy="1167728"/>
            </a:xfrm>
            <a:prstGeom prst="rect">
              <a:avLst/>
            </a:prstGeom>
          </p:spPr>
        </p:pic>
        <p:pic>
          <p:nvPicPr>
            <p:cNvPr id="20" name="Image 1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EFDBAEB-3015-486D-BAC5-07E6B351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99" y="1620045"/>
              <a:ext cx="2109761" cy="11677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411760" y="1620049"/>
              <a:ext cx="445988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ECS et CMSI adressables avec écran graphique tactile couleur intégré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492210" y="3723880"/>
              <a:ext cx="4007635" cy="82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Nous avons développé une gamme alliant ergonomie par son écran tactile, confort par sa possibilité d’intégrer des plans 3D à chaque information d’alarme incendie sans rajout d’UAE externe, </a:t>
              </a:r>
              <a:r>
                <a:rPr lang="fr-FR" sz="950" dirty="0">
                  <a:solidFill>
                    <a:srgbClr val="002060"/>
                  </a:solidFill>
                </a:rPr>
                <a:t>et cybersécurité par la validation par le CNPP suivant un protocole spécifique à la cybersécurité.</a:t>
              </a:r>
              <a:endParaRPr lang="fr-FR" sz="950" dirty="0">
                <a:solidFill>
                  <a:srgbClr val="002060"/>
                </a:solidFill>
                <a:latin typeface="Arial"/>
              </a:endParaRPr>
            </a:p>
          </p:txBody>
        </p:sp>
        <p:pic>
          <p:nvPicPr>
            <p:cNvPr id="45" name="Image 44" descr="Une image contenant texte, équipement électronique&#10;&#10;Description générée automatiquement">
              <a:extLst>
                <a:ext uri="{FF2B5EF4-FFF2-40B4-BE49-F238E27FC236}">
                  <a16:creationId xmlns:a16="http://schemas.microsoft.com/office/drawing/2014/main" id="{356D7AD7-B2E7-468C-BB39-89984824F8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810"/>
            <a:stretch/>
          </p:blipFill>
          <p:spPr>
            <a:xfrm>
              <a:off x="2604531" y="1935921"/>
              <a:ext cx="3895314" cy="1726002"/>
            </a:xfrm>
            <a:prstGeom prst="rect">
              <a:avLst/>
            </a:prstGeom>
          </p:spPr>
        </p:pic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87D139BF-ECA7-432B-B07F-54E79B7936CC}"/>
                </a:ext>
              </a:extLst>
            </p:cNvPr>
            <p:cNvGrpSpPr/>
            <p:nvPr/>
          </p:nvGrpSpPr>
          <p:grpSpPr>
            <a:xfrm>
              <a:off x="293281" y="2941383"/>
              <a:ext cx="2100279" cy="253245"/>
              <a:chOff x="4298606" y="2669681"/>
              <a:chExt cx="2100279" cy="253245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56524C1-08F7-4B1E-9C7E-032E80B5E828}"/>
                  </a:ext>
                </a:extLst>
              </p:cNvPr>
              <p:cNvSpPr/>
              <p:nvPr/>
            </p:nvSpPr>
            <p:spPr>
              <a:xfrm>
                <a:off x="4298606" y="2669681"/>
                <a:ext cx="2100279" cy="25324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r>
                  <a:rPr lang="fr-FR" sz="900" b="1" dirty="0">
                    <a:solidFill>
                      <a:srgbClr val="1F497D"/>
                    </a:solidFill>
                    <a:latin typeface="Arial"/>
                  </a:rPr>
                  <a:t>Gamme       fluence </a:t>
                </a:r>
              </a:p>
            </p:txBody>
          </p:sp>
          <p:pic>
            <p:nvPicPr>
              <p:cNvPr id="24" name="Picture 2">
                <a:extLst>
                  <a:ext uri="{FF2B5EF4-FFF2-40B4-BE49-F238E27FC236}">
                    <a16:creationId xmlns:a16="http://schemas.microsoft.com/office/drawing/2014/main" id="{9610A356-721B-4138-AF3E-0D39F2308C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05597" y="2708866"/>
                <a:ext cx="157252" cy="162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</p:grp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FFDE365D-CBAD-4673-BA8E-2414B34C9408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6" name="Image 25">
              <a:hlinkClick r:id="rId7" action="ppaction://hlinksldjump"/>
              <a:extLst>
                <a:ext uri="{FF2B5EF4-FFF2-40B4-BE49-F238E27FC236}">
                  <a16:creationId xmlns:a16="http://schemas.microsoft.com/office/drawing/2014/main" id="{8228730B-ADCE-4981-A444-C18C7E95F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31" name="Image 30">
              <a:hlinkClick r:id="rId9" action="ppaction://hlinksldjump"/>
              <a:extLst>
                <a:ext uri="{FF2B5EF4-FFF2-40B4-BE49-F238E27FC236}">
                  <a16:creationId xmlns:a16="http://schemas.microsoft.com/office/drawing/2014/main" id="{768BE5E5-CFE4-4FAF-9D6A-CE071D3B63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32" name="Image 31">
              <a:hlinkClick r:id="rId11" action="ppaction://hlinksldjump"/>
              <a:extLst>
                <a:ext uri="{FF2B5EF4-FFF2-40B4-BE49-F238E27FC236}">
                  <a16:creationId xmlns:a16="http://schemas.microsoft.com/office/drawing/2014/main" id="{CE7D229E-481D-4E0D-AE00-18588314A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DFD3ECAD-A947-B4B4-74C2-870A82277593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6A6904-05A0-C7EA-F184-A7C643F448F0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Systèmes de sécurité incendie</a:t>
            </a:r>
          </a:p>
        </p:txBody>
      </p:sp>
    </p:spTree>
    <p:extLst>
      <p:ext uri="{BB962C8B-B14F-4D97-AF65-F5344CB8AC3E}">
        <p14:creationId xmlns:p14="http://schemas.microsoft.com/office/powerpoint/2010/main" val="339555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047042-485B-95F8-2389-E8566AA2B0C2}"/>
              </a:ext>
            </a:extLst>
          </p:cNvPr>
          <p:cNvGrpSpPr/>
          <p:nvPr/>
        </p:nvGrpSpPr>
        <p:grpSpPr>
          <a:xfrm>
            <a:off x="174906" y="1155153"/>
            <a:ext cx="8717575" cy="2895921"/>
            <a:chOff x="174906" y="1620046"/>
            <a:chExt cx="8717575" cy="2895921"/>
          </a:xfrm>
        </p:grpSpPr>
        <p:sp>
          <p:nvSpPr>
            <p:cNvPr id="6" name="Rectangle 5"/>
            <p:cNvSpPr/>
            <p:nvPr/>
          </p:nvSpPr>
          <p:spPr>
            <a:xfrm>
              <a:off x="179512" y="1620047"/>
              <a:ext cx="38578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79513" y="1620049"/>
              <a:ext cx="38578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Tableaux répétiteurs </a:t>
              </a: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539553" y="1995687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2222631" y="1995686"/>
              <a:ext cx="1675431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74907" y="3723879"/>
              <a:ext cx="1876813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concevons des  tableaux répétiteurs d’exploitation</a:t>
              </a:r>
            </a:p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simples et précis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190357" y="2910729"/>
              <a:ext cx="1846964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Accompagner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 personnel soignant par un report simplifiant la prise d’informations de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sécurité incendie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165112" y="3723879"/>
              <a:ext cx="187220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Nos reports incluent une approche par secteur facilitant une meilleure organisation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des équipes d’étage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4906" y="2910728"/>
              <a:ext cx="187220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Reporter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informations des zones 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de détection incendie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en alarme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175957" y="1620047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56217" y="2681619"/>
              <a:ext cx="189194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fr-FR" sz="900" b="1" dirty="0">
                  <a:solidFill>
                    <a:srgbClr val="1F497D"/>
                  </a:solidFill>
                  <a:latin typeface="Arial"/>
                </a:rPr>
                <a:t>OPTIMA VISION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4175957" y="1620048"/>
              <a:ext cx="1872208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Unité d’aide à </a:t>
              </a:r>
            </a:p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l’exploitation</a:t>
              </a:r>
            </a:p>
          </p:txBody>
        </p:sp>
        <p:sp>
          <p:nvSpPr>
            <p:cNvPr id="34" name="Rectangle à coins arrondis 33"/>
            <p:cNvSpPr/>
            <p:nvPr/>
          </p:nvSpPr>
          <p:spPr>
            <a:xfrm>
              <a:off x="4319974" y="1995687"/>
              <a:ext cx="1621235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4175957" y="2910728"/>
              <a:ext cx="1872208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Compléter</a:t>
              </a: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l’exploitation des SSI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par une supervision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fluide,  évolutive et communicante</a:t>
              </a:r>
            </a:p>
          </p:txBody>
        </p:sp>
        <p:grpSp>
          <p:nvGrpSpPr>
            <p:cNvPr id="36" name="Groupe 35"/>
            <p:cNvGrpSpPr>
              <a:grpSpLocks noChangeAspect="1"/>
            </p:cNvGrpSpPr>
            <p:nvPr/>
          </p:nvGrpSpPr>
          <p:grpSpPr>
            <a:xfrm>
              <a:off x="4597862" y="2028780"/>
              <a:ext cx="1065456" cy="531606"/>
              <a:chOff x="7305461" y="2026309"/>
              <a:chExt cx="1515011" cy="755910"/>
            </a:xfrm>
          </p:grpSpPr>
          <p:pic>
            <p:nvPicPr>
              <p:cNvPr id="37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70160" y="2026309"/>
                <a:ext cx="1150312" cy="62392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Picture 7" descr="C:\Users\pierre-nicolas.caron\Documents\Chubb\Images Plaquettes\Optima Vision - poste serveur.bmp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05461" y="2107445"/>
                <a:ext cx="490059" cy="67477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1" name="Rectangle 40"/>
            <p:cNvSpPr/>
            <p:nvPr/>
          </p:nvSpPr>
          <p:spPr>
            <a:xfrm>
              <a:off x="4156217" y="3723879"/>
              <a:ext cx="189194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Nos fonctions graphiques et consignes  accompagnent efficacement les missions de vos équipes de sécurité</a:t>
              </a:r>
            </a:p>
          </p:txBody>
        </p:sp>
        <p:pic>
          <p:nvPicPr>
            <p:cNvPr id="50" name="Image 49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DFCF7"/>
                </a:clrFrom>
                <a:clrTo>
                  <a:srgbClr val="FDFC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114" y="2015377"/>
              <a:ext cx="325005" cy="56422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4" name="Rectangle 53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ectangle à coins arrondis 54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269810" y="3068006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d’installation I7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de maintenance F7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Systèmes de détection incendie Centralisateurs de mise en sécurité incendie</a:t>
              </a:r>
            </a:p>
          </p:txBody>
        </p:sp>
        <p:pic>
          <p:nvPicPr>
            <p:cNvPr id="57" name="Image 5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1072" y="2061836"/>
              <a:ext cx="765386" cy="5051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9535" y="2067834"/>
              <a:ext cx="806762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9" name="Arrondir un rectangle avec un coin du même côté 58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63" name="Connecteur droit 62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cteur droit 65"/>
            <p:cNvCxnSpPr/>
            <p:nvPr/>
          </p:nvCxnSpPr>
          <p:spPr>
            <a:xfrm flipH="1">
              <a:off x="2083995" y="1995685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79513" y="2669681"/>
              <a:ext cx="38578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fr-FR" sz="900" b="1" dirty="0">
                  <a:solidFill>
                    <a:srgbClr val="1F497D"/>
                  </a:solidFill>
                  <a:latin typeface="Arial"/>
                </a:rPr>
                <a:t>RS REP, LON.REP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51" name="Picture 3"/>
            <p:cNvPicPr>
              <a:picLocks noChangeAspect="1"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11329470-C403-4D5A-88A3-83A65D829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F53B1522-77A2-429C-BCE0-E90FF0C56D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45" t="567" r="15765" b="14086"/>
            <a:stretch/>
          </p:blipFill>
          <p:spPr>
            <a:xfrm>
              <a:off x="2719221" y="2082308"/>
              <a:ext cx="682251" cy="424551"/>
            </a:xfrm>
            <a:prstGeom prst="rect">
              <a:avLst/>
            </a:prstGeom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77EFD644-73B4-413B-9DC6-4839A1551E12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5" name="Image 44">
              <a:hlinkClick r:id="rId12" action="ppaction://hlinksldjump"/>
              <a:extLst>
                <a:ext uri="{FF2B5EF4-FFF2-40B4-BE49-F238E27FC236}">
                  <a16:creationId xmlns:a16="http://schemas.microsoft.com/office/drawing/2014/main" id="{AA1445A6-A5E4-45D1-9C8B-35FEBD68D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46" name="Image 45">
              <a:hlinkClick r:id="rId14" action="ppaction://hlinksldjump"/>
              <a:extLst>
                <a:ext uri="{FF2B5EF4-FFF2-40B4-BE49-F238E27FC236}">
                  <a16:creationId xmlns:a16="http://schemas.microsoft.com/office/drawing/2014/main" id="{56E030B3-6341-4CAC-BAD4-7813B8E965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3" name="Image 52">
              <a:hlinkClick r:id="rId16" action="ppaction://hlinksldjump"/>
              <a:extLst>
                <a:ext uri="{FF2B5EF4-FFF2-40B4-BE49-F238E27FC236}">
                  <a16:creationId xmlns:a16="http://schemas.microsoft.com/office/drawing/2014/main" id="{813A9800-E967-4E93-A5C4-B071E6CF0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7D38A1E-BB3B-3EE7-71A0-5543460CE9F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28BF19E-E12A-9AC7-0C9F-CDD000C2C98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répétiteurs et la supervision</a:t>
            </a:r>
          </a:p>
        </p:txBody>
      </p:sp>
    </p:spTree>
    <p:extLst>
      <p:ext uri="{BB962C8B-B14F-4D97-AF65-F5344CB8AC3E}">
        <p14:creationId xmlns:p14="http://schemas.microsoft.com/office/powerpoint/2010/main" val="335781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A0E9FDD-1251-435A-8979-B4E5277B9A25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0" name="Image 49">
              <a:hlinkClick r:id="rId2" action="ppaction://hlinksldjump"/>
              <a:extLst>
                <a:ext uri="{FF2B5EF4-FFF2-40B4-BE49-F238E27FC236}">
                  <a16:creationId xmlns:a16="http://schemas.microsoft.com/office/drawing/2014/main" id="{938A9929-7F07-4E92-A009-5A3FBB493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3" name="Image 62">
              <a:hlinkClick r:id="rId4" action="ppaction://hlinksldjump"/>
              <a:extLst>
                <a:ext uri="{FF2B5EF4-FFF2-40B4-BE49-F238E27FC236}">
                  <a16:creationId xmlns:a16="http://schemas.microsoft.com/office/drawing/2014/main" id="{3A9CC72B-6AF2-4011-808A-07F6704A7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4" name="Image 63">
              <a:hlinkClick r:id="rId6" action="ppaction://hlinksldjump"/>
              <a:extLst>
                <a:ext uri="{FF2B5EF4-FFF2-40B4-BE49-F238E27FC236}">
                  <a16:creationId xmlns:a16="http://schemas.microsoft.com/office/drawing/2014/main" id="{0651DA54-C1E1-4973-A7E7-ADC69919A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6F486DF-B1A0-F58A-2BF7-4FFEEBA294F2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19</a:t>
            </a:fld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2F6C4FD-BC25-FAEA-6E1B-934EAE0F3A5C}"/>
              </a:ext>
            </a:extLst>
          </p:cNvPr>
          <p:cNvGrpSpPr/>
          <p:nvPr/>
        </p:nvGrpSpPr>
        <p:grpSpPr>
          <a:xfrm>
            <a:off x="168058" y="1155153"/>
            <a:ext cx="8827623" cy="2895920"/>
            <a:chOff x="168058" y="1612432"/>
            <a:chExt cx="8827623" cy="289592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373F41-0346-CD6E-1D96-5FEA8051A3C1}"/>
                </a:ext>
              </a:extLst>
            </p:cNvPr>
            <p:cNvSpPr/>
            <p:nvPr/>
          </p:nvSpPr>
          <p:spPr>
            <a:xfrm>
              <a:off x="5200333" y="1612432"/>
              <a:ext cx="3775608" cy="25727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23F9A5-3E0F-5C7F-B4B8-D8C46BFAC3E0}"/>
                </a:ext>
              </a:extLst>
            </p:cNvPr>
            <p:cNvSpPr/>
            <p:nvPr/>
          </p:nvSpPr>
          <p:spPr>
            <a:xfrm>
              <a:off x="179511" y="1620046"/>
              <a:ext cx="4597241" cy="256514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E3F7A1-9A16-CB94-F46F-7E6670BAE676}"/>
                </a:ext>
              </a:extLst>
            </p:cNvPr>
            <p:cNvSpPr/>
            <p:nvPr/>
          </p:nvSpPr>
          <p:spPr>
            <a:xfrm>
              <a:off x="168059" y="2669681"/>
              <a:ext cx="4608693" cy="2532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5771333-707A-B734-76F6-99E267212445}"/>
                </a:ext>
              </a:extLst>
            </p:cNvPr>
            <p:cNvSpPr/>
            <p:nvPr/>
          </p:nvSpPr>
          <p:spPr>
            <a:xfrm>
              <a:off x="1651967" y="2677040"/>
              <a:ext cx="1640877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ATS1500A IP-MM-HK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FE7A1A9-FFA4-E59C-3E51-443514D7E3AC}"/>
                </a:ext>
              </a:extLst>
            </p:cNvPr>
            <p:cNvSpPr/>
            <p:nvPr/>
          </p:nvSpPr>
          <p:spPr>
            <a:xfrm>
              <a:off x="183714" y="2910729"/>
              <a:ext cx="4593038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transmettre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informations d’alarme, de dérangement et d’extinction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F9E126-D7BA-FB4D-DE5C-72E37EBB4A6B}"/>
                </a:ext>
              </a:extLst>
            </p:cNvPr>
            <p:cNvSpPr/>
            <p:nvPr/>
          </p:nvSpPr>
          <p:spPr>
            <a:xfrm>
              <a:off x="168058" y="3426574"/>
              <a:ext cx="4608694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Nos transmetteurs NFA2P grade 2 (autonomie 36 heures) 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comportent 8 entrées, extension à 32 possible.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50" b="1" i="1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NF A2P :  </a:t>
              </a:r>
              <a:r>
                <a:rPr kumimoji="0" lang="fr-FR" sz="750" b="0" i="1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Certificat n° 1221100036A8 selon référentiel NF 324-H58. 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50" b="1" i="1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Cybersécurité :</a:t>
              </a:r>
              <a:r>
                <a:rPr kumimoji="0" lang="fr-FR" sz="750" b="0" i="1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@(Cyber) : Niveau 3 - via le protocole de transmission UltraSync uniquement.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8C1CE6-CB1F-0978-C9C3-E50F8A7F0A37}"/>
                </a:ext>
              </a:extLst>
            </p:cNvPr>
            <p:cNvSpPr/>
            <p:nvPr/>
          </p:nvSpPr>
          <p:spPr>
            <a:xfrm>
              <a:off x="180680" y="1626873"/>
              <a:ext cx="459607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Transmetteur </a:t>
              </a:r>
              <a:r>
                <a:rPr lang="fr-FR" sz="1000" dirty="0">
                  <a:solidFill>
                    <a:srgbClr val="002060"/>
                  </a:solidFill>
                  <a:latin typeface="Arial"/>
                </a:rPr>
                <a:t>d’alarme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995E543-5EB1-B9E6-D05D-6FF829111465}"/>
                </a:ext>
              </a:extLst>
            </p:cNvPr>
            <p:cNvSpPr/>
            <p:nvPr/>
          </p:nvSpPr>
          <p:spPr>
            <a:xfrm>
              <a:off x="5200333" y="3426574"/>
              <a:ext cx="3775608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SMC assure la télésurveillance d’alarmes incendie des 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installations Chubb France.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950" dirty="0">
                <a:solidFill>
                  <a:srgbClr val="1F497D"/>
                </a:solidFill>
                <a:latin typeface="Arial"/>
              </a:endParaRP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50" b="0" i="1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Télésurveillance</a:t>
              </a:r>
              <a:r>
                <a:rPr kumimoji="0" lang="fr-FR" sz="750" b="0" i="1" u="none" strike="noStrike" kern="1200" cap="none" spc="0" normalizeH="0" baseline="3000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(2)</a:t>
              </a:r>
              <a:r>
                <a:rPr kumimoji="0" lang="fr-FR" sz="750" b="0" i="1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:  infrastructures sécurisées ; centres certifiés APSAD P3 </a:t>
              </a:r>
              <a:r>
                <a:rPr kumimoji="0" lang="fr-FR" sz="750" b="0" i="1" u="none" strike="noStrike" kern="1200" cap="none" spc="0" normalizeH="0" baseline="3000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(1)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50" b="0" i="1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ISO 9001 : 2015;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1C06F92-0B90-5BF8-9345-02CEA6436E8F}"/>
                </a:ext>
              </a:extLst>
            </p:cNvPr>
            <p:cNvSpPr/>
            <p:nvPr/>
          </p:nvSpPr>
          <p:spPr>
            <a:xfrm>
              <a:off x="5200333" y="2669681"/>
              <a:ext cx="3775608" cy="2413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6CD38F9-AEF4-C9FF-D40A-668DC818FB05}"/>
                </a:ext>
              </a:extLst>
            </p:cNvPr>
            <p:cNvSpPr/>
            <p:nvPr/>
          </p:nvSpPr>
          <p:spPr>
            <a:xfrm>
              <a:off x="5499026" y="2669680"/>
              <a:ext cx="317822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Télésurveillance </a:t>
              </a:r>
              <a:r>
                <a:rPr kumimoji="0" lang="fr-FR" sz="950" b="1" i="0" u="none" strike="noStrike" kern="1200" cap="all" spc="0" normalizeH="0" baseline="3000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(2)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19F5472-824E-B8A1-5470-225DB0249667}"/>
                </a:ext>
              </a:extLst>
            </p:cNvPr>
            <p:cNvSpPr/>
            <p:nvPr/>
          </p:nvSpPr>
          <p:spPr>
            <a:xfrm>
              <a:off x="5200333" y="1612432"/>
              <a:ext cx="37756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Assistance et surveillance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D1A8323-D8E2-2710-21AD-ECD92DD43DC2}"/>
                </a:ext>
              </a:extLst>
            </p:cNvPr>
            <p:cNvSpPr/>
            <p:nvPr/>
          </p:nvSpPr>
          <p:spPr>
            <a:xfrm>
              <a:off x="5200333" y="2910729"/>
              <a:ext cx="3795348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Surveiller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 permanence, à distance, vos installations de détection incendie, 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4251B034-9FF6-2C36-D607-2F69CAFD5FD4}"/>
                </a:ext>
              </a:extLst>
            </p:cNvPr>
            <p:cNvSpPr txBox="1"/>
            <p:nvPr/>
          </p:nvSpPr>
          <p:spPr>
            <a:xfrm>
              <a:off x="179511" y="4185187"/>
              <a:ext cx="878497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marR="0" lvl="0" indent="-228600" algn="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Both"/>
                <a:tabLst/>
                <a:defRPr/>
              </a:pPr>
              <a:r>
                <a:rPr kumimoji="0" lang="fr-FR" sz="500" b="0" i="1" u="none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liste de nos agences I7, F7, SCT APSAD P3 : cnpp.com . </a:t>
              </a:r>
            </a:p>
            <a:p>
              <a:pPr marL="228600" marR="0" lvl="0" indent="-228600" algn="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Both"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SMC est une marque commerciale de Chubb Delta Télésurveillance - Société par Actions Simplifiées au capital de 1045612,72€. 320 975 691 RCS Lyon. Siège social : 9, rue du Chateau d’eau - Parc d’Affaires de Dardilly - BP 70 - 69543 Champagne au Mont d’Or Cedex. *Autorisation d’exercer n°AUT-069-2118-04-04-20190368214 délivrée le 04/04/2019 par le CNAPS Sud-Est Lyon. Article L612-14 du code de sécurité intérieure « L’autorisation d’exercice ne confère aucune prérogative de puissance publique à l’entreprise ou aux personnes qui en bénéficient ». </a:t>
              </a:r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AA7DC13A-31DE-891D-8C80-17A799219858}"/>
                </a:ext>
              </a:extLst>
            </p:cNvPr>
            <p:cNvGrpSpPr/>
            <p:nvPr/>
          </p:nvGrpSpPr>
          <p:grpSpPr>
            <a:xfrm>
              <a:off x="943266" y="1995686"/>
              <a:ext cx="3069730" cy="619819"/>
              <a:chOff x="337594" y="1995686"/>
              <a:chExt cx="3069730" cy="619819"/>
            </a:xfrm>
          </p:grpSpPr>
          <p:sp>
            <p:nvSpPr>
              <p:cNvPr id="30" name="Rectangle à coins arrondis 68">
                <a:extLst>
                  <a:ext uri="{FF2B5EF4-FFF2-40B4-BE49-F238E27FC236}">
                    <a16:creationId xmlns:a16="http://schemas.microsoft.com/office/drawing/2014/main" id="{8984BFD2-8490-CAA6-49B8-66A696234BED}"/>
                  </a:ext>
                </a:extLst>
              </p:cNvPr>
              <p:cNvSpPr/>
              <p:nvPr/>
            </p:nvSpPr>
            <p:spPr>
              <a:xfrm>
                <a:off x="337594" y="1995686"/>
                <a:ext cx="1539200" cy="603605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5DC09A58-98D6-3C21-4BB8-C64D2C7D86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53245" y="2045693"/>
                <a:ext cx="1107901" cy="503591"/>
              </a:xfrm>
              <a:prstGeom prst="rect">
                <a:avLst/>
              </a:prstGeom>
            </p:spPr>
          </p:pic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9E269381-D91A-47AB-14B6-BE1AA9BDB18D}"/>
                  </a:ext>
                </a:extLst>
              </p:cNvPr>
              <p:cNvGrpSpPr/>
              <p:nvPr/>
            </p:nvGrpSpPr>
            <p:grpSpPr>
              <a:xfrm>
                <a:off x="2759252" y="2008021"/>
                <a:ext cx="648072" cy="607484"/>
                <a:chOff x="6372200" y="1995687"/>
                <a:chExt cx="648072" cy="607484"/>
              </a:xfrm>
            </p:grpSpPr>
            <p:sp>
              <p:nvSpPr>
                <p:cNvPr id="33" name="Rectangle à coins arrondis 54">
                  <a:extLst>
                    <a:ext uri="{FF2B5EF4-FFF2-40B4-BE49-F238E27FC236}">
                      <a16:creationId xmlns:a16="http://schemas.microsoft.com/office/drawing/2014/main" id="{1B437541-A894-47D7-CA1B-985A77339F73}"/>
                    </a:ext>
                  </a:extLst>
                </p:cNvPr>
                <p:cNvSpPr/>
                <p:nvPr/>
              </p:nvSpPr>
              <p:spPr>
                <a:xfrm>
                  <a:off x="6372200" y="1995687"/>
                  <a:ext cx="648072" cy="60748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378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34" name="Image 33">
                  <a:extLst>
                    <a:ext uri="{FF2B5EF4-FFF2-40B4-BE49-F238E27FC236}">
                      <a16:creationId xmlns:a16="http://schemas.microsoft.com/office/drawing/2014/main" id="{61F999A8-9CFB-1394-3888-4F7B583A6C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17869" y="2097326"/>
                  <a:ext cx="356733" cy="41931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238A8CBD-308C-EB63-C1B4-EA9136639451}"/>
                </a:ext>
              </a:extLst>
            </p:cNvPr>
            <p:cNvGrpSpPr/>
            <p:nvPr/>
          </p:nvGrpSpPr>
          <p:grpSpPr>
            <a:xfrm>
              <a:off x="7829042" y="1991806"/>
              <a:ext cx="1041817" cy="607484"/>
              <a:chOff x="7829042" y="1991806"/>
              <a:chExt cx="1041817" cy="607484"/>
            </a:xfrm>
          </p:grpSpPr>
          <p:sp>
            <p:nvSpPr>
              <p:cNvPr id="35" name="Rectangle à coins arrondis 54">
                <a:extLst>
                  <a:ext uri="{FF2B5EF4-FFF2-40B4-BE49-F238E27FC236}">
                    <a16:creationId xmlns:a16="http://schemas.microsoft.com/office/drawing/2014/main" id="{C55907E2-DEC7-7D67-F4B9-C7013D572AB7}"/>
                  </a:ext>
                </a:extLst>
              </p:cNvPr>
              <p:cNvSpPr/>
              <p:nvPr/>
            </p:nvSpPr>
            <p:spPr>
              <a:xfrm>
                <a:off x="7829042" y="1991806"/>
                <a:ext cx="1041817" cy="60748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36" name="Groupe 35">
                <a:extLst>
                  <a:ext uri="{FF2B5EF4-FFF2-40B4-BE49-F238E27FC236}">
                    <a16:creationId xmlns:a16="http://schemas.microsoft.com/office/drawing/2014/main" id="{9E8FC8D9-E1EE-FA16-ED26-F3FAF483865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893733" y="2133548"/>
                <a:ext cx="912434" cy="324000"/>
                <a:chOff x="10137926" y="2752694"/>
                <a:chExt cx="1634230" cy="579513"/>
              </a:xfrm>
            </p:grpSpPr>
            <p:pic>
              <p:nvPicPr>
                <p:cNvPr id="37" name="Image 36">
                  <a:extLst>
                    <a:ext uri="{FF2B5EF4-FFF2-40B4-BE49-F238E27FC236}">
                      <a16:creationId xmlns:a16="http://schemas.microsoft.com/office/drawing/2014/main" id="{FEC36561-D95C-2877-C5C1-3881E55DE4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37926" y="2889423"/>
                  <a:ext cx="1049767" cy="306055"/>
                </a:xfrm>
                <a:prstGeom prst="rect">
                  <a:avLst/>
                </a:prstGeom>
              </p:spPr>
            </p:pic>
            <p:pic>
              <p:nvPicPr>
                <p:cNvPr id="38" name="Image 37">
                  <a:extLst>
                    <a:ext uri="{FF2B5EF4-FFF2-40B4-BE49-F238E27FC236}">
                      <a16:creationId xmlns:a16="http://schemas.microsoft.com/office/drawing/2014/main" id="{6D026EEF-4E70-567E-CBEC-3DA90B1FA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246255" y="2752694"/>
                  <a:ext cx="525901" cy="57951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6A3618D2-D7C7-4E3B-600C-CA43ADFC59EF}"/>
                </a:ext>
              </a:extLst>
            </p:cNvPr>
            <p:cNvGrpSpPr/>
            <p:nvPr/>
          </p:nvGrpSpPr>
          <p:grpSpPr>
            <a:xfrm>
              <a:off x="5384171" y="1995687"/>
              <a:ext cx="1152128" cy="603605"/>
              <a:chOff x="5384171" y="1995687"/>
              <a:chExt cx="1152128" cy="603605"/>
            </a:xfrm>
          </p:grpSpPr>
          <p:sp>
            <p:nvSpPr>
              <p:cNvPr id="27" name="Rectangle à coins arrondis 80">
                <a:extLst>
                  <a:ext uri="{FF2B5EF4-FFF2-40B4-BE49-F238E27FC236}">
                    <a16:creationId xmlns:a16="http://schemas.microsoft.com/office/drawing/2014/main" id="{E5860A5F-CEE0-0899-9994-FE9681CEA038}"/>
                  </a:ext>
                </a:extLst>
              </p:cNvPr>
              <p:cNvSpPr/>
              <p:nvPr/>
            </p:nvSpPr>
            <p:spPr>
              <a:xfrm>
                <a:off x="5384171" y="1995687"/>
                <a:ext cx="1152128" cy="603605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01FD454B-586C-8022-54C6-F1F90EE817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04910" y="2040641"/>
                <a:ext cx="710648" cy="50981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  <p:grpSp>
          <p:nvGrpSpPr>
            <p:cNvPr id="47" name="Groupe 46">
              <a:extLst>
                <a:ext uri="{FF2B5EF4-FFF2-40B4-BE49-F238E27FC236}">
                  <a16:creationId xmlns:a16="http://schemas.microsoft.com/office/drawing/2014/main" id="{02E1BD14-F98A-75D0-0F95-E5B50384D7B0}"/>
                </a:ext>
              </a:extLst>
            </p:cNvPr>
            <p:cNvGrpSpPr/>
            <p:nvPr/>
          </p:nvGrpSpPr>
          <p:grpSpPr>
            <a:xfrm>
              <a:off x="6677190" y="2185150"/>
              <a:ext cx="1010961" cy="242671"/>
              <a:chOff x="6698906" y="1926933"/>
              <a:chExt cx="1010961" cy="242671"/>
            </a:xfrm>
          </p:grpSpPr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99E41649-A064-6A7F-1566-4D4B76D9AB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698906" y="1926933"/>
                <a:ext cx="778462" cy="242671"/>
              </a:xfrm>
              <a:prstGeom prst="rect">
                <a:avLst/>
              </a:prstGeom>
            </p:spPr>
          </p:pic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EB8E74EE-8CAE-E235-C993-E1FB7BB5140C}"/>
                  </a:ext>
                </a:extLst>
              </p:cNvPr>
              <p:cNvSpPr txBox="1"/>
              <p:nvPr/>
            </p:nvSpPr>
            <p:spPr>
              <a:xfrm>
                <a:off x="7380312" y="1926933"/>
                <a:ext cx="329555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fr-FR" sz="95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(2)</a:t>
                </a:r>
                <a:endParaRPr lang="fr-FR" dirty="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1AFE124-5040-2FAB-D809-82988181C37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Télésurveillance sécurisée des systèmes de sécurité incendie</a:t>
            </a:r>
          </a:p>
        </p:txBody>
      </p:sp>
    </p:spTree>
    <p:extLst>
      <p:ext uri="{BB962C8B-B14F-4D97-AF65-F5344CB8AC3E}">
        <p14:creationId xmlns:p14="http://schemas.microsoft.com/office/powerpoint/2010/main" val="15136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C98DFD10-C999-4CD0-94D7-662156EB4C44}"/>
              </a:ext>
            </a:extLst>
          </p:cNvPr>
          <p:cNvGrpSpPr/>
          <p:nvPr/>
        </p:nvGrpSpPr>
        <p:grpSpPr>
          <a:xfrm>
            <a:off x="378262" y="1253290"/>
            <a:ext cx="8352927" cy="2932959"/>
            <a:chOff x="378262" y="1573323"/>
            <a:chExt cx="8352927" cy="2932959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B472A030-2012-4B14-B494-B6F36CD92D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2478" y="1573923"/>
              <a:ext cx="4993900" cy="2925213"/>
            </a:xfrm>
            <a:prstGeom prst="rect">
              <a:avLst/>
            </a:prstGeom>
          </p:spPr>
        </p:pic>
        <p:pic>
          <p:nvPicPr>
            <p:cNvPr id="15" name="Image 14" descr="Une image contenant intérieur, plafond, place&#10;&#10;Description générée automatiquement">
              <a:extLst>
                <a:ext uri="{FF2B5EF4-FFF2-40B4-BE49-F238E27FC236}">
                  <a16:creationId xmlns:a16="http://schemas.microsoft.com/office/drawing/2014/main" id="{927703A4-394F-4C7C-8A0C-AB43B2A089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78262" y="1573323"/>
              <a:ext cx="3600400" cy="2923869"/>
            </a:xfrm>
            <a:prstGeom prst="rect">
              <a:avLst/>
            </a:prstGeom>
          </p:spPr>
        </p:pic>
        <p:pic>
          <p:nvPicPr>
            <p:cNvPr id="18" name="Image 17" descr="Une image contenant ciel, extérieur&#10;&#10;Description générée automatiquement">
              <a:extLst>
                <a:ext uri="{FF2B5EF4-FFF2-40B4-BE49-F238E27FC236}">
                  <a16:creationId xmlns:a16="http://schemas.microsoft.com/office/drawing/2014/main" id="{47E34E1D-50F6-4BFC-9EF2-31825823A8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54926" y="1573323"/>
              <a:ext cx="2376263" cy="293295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536AAF41-A41E-4636-841B-71F624DB82F4}"/>
              </a:ext>
            </a:extLst>
          </p:cNvPr>
          <p:cNvSpPr/>
          <p:nvPr/>
        </p:nvSpPr>
        <p:spPr>
          <a:xfrm>
            <a:off x="107504" y="1171597"/>
            <a:ext cx="8765793" cy="3096344"/>
          </a:xfrm>
          <a:prstGeom prst="rect">
            <a:avLst/>
          </a:prstGeom>
          <a:solidFill>
            <a:schemeClr val="accent1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France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7464" y="1328224"/>
            <a:ext cx="2866677" cy="269162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5135" y="3604352"/>
            <a:ext cx="5050007" cy="41549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(*) Statistiques des SDIS 2019 – édition 2020, hors feux sur voie publique, sur véhicules, de végétations. Informations recueillies, sur un mode déclaratif, auprès des 99 services d'incendie et de secours. Document téléchargeable sur </a:t>
            </a:r>
            <a:r>
              <a:rPr kumimoji="0" lang="fr-FR" sz="7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www.interieur.gouv.fr</a:t>
            </a:r>
            <a:r>
              <a:rPr kumimoji="0" lang="fr-FR" sz="700" b="0" i="1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B7B0B6A-53EA-47B4-BC13-DA118DC14E82}"/>
              </a:ext>
            </a:extLst>
          </p:cNvPr>
          <p:cNvGrpSpPr/>
          <p:nvPr/>
        </p:nvGrpSpPr>
        <p:grpSpPr>
          <a:xfrm>
            <a:off x="467542" y="1328224"/>
            <a:ext cx="5037602" cy="1909541"/>
            <a:chOff x="467542" y="1807535"/>
            <a:chExt cx="5037602" cy="1909541"/>
          </a:xfrm>
        </p:grpSpPr>
        <p:sp>
          <p:nvSpPr>
            <p:cNvPr id="8" name="Rectangle 7"/>
            <p:cNvSpPr/>
            <p:nvPr/>
          </p:nvSpPr>
          <p:spPr>
            <a:xfrm rot="5400000">
              <a:off x="2031573" y="243506"/>
              <a:ext cx="1909541" cy="50375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15C4E2A-63ED-46E3-9DBE-1840E2449B6B}"/>
                </a:ext>
              </a:extLst>
            </p:cNvPr>
            <p:cNvSpPr/>
            <p:nvPr/>
          </p:nvSpPr>
          <p:spPr>
            <a:xfrm>
              <a:off x="467542" y="2370988"/>
              <a:ext cx="5037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7 241 incendies en établissements recevant du public 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dont 2 484 au sein d’établissements comportant des locaux à sommeil *.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8248AA-B434-417A-8CC3-92CCAE6222C4}"/>
                </a:ext>
              </a:extLst>
            </p:cNvPr>
            <p:cNvSpPr/>
            <p:nvPr/>
          </p:nvSpPr>
          <p:spPr>
            <a:xfrm>
              <a:off x="467542" y="2803036"/>
              <a:ext cx="4969239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8363 incendies en entrepôts, locaux industriels, artisanaux et agricoles *.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1CBD1F4-EBD0-46A2-AB78-6AE1A2F7B7AD}"/>
                </a:ext>
              </a:extLst>
            </p:cNvPr>
            <p:cNvSpPr/>
            <p:nvPr/>
          </p:nvSpPr>
          <p:spPr>
            <a:xfrm>
              <a:off x="467544" y="3163076"/>
              <a:ext cx="5037600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solutions de sécurité efficaces, maitrisées et pérennes combinent facteurs d’analyses variés, requièrent des adaptations maîtrisées, dans un contexte d’exigences accrues de protection des données.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CC9E5-3434-4421-85C5-DDD7AB6C378D}"/>
                </a:ext>
              </a:extLst>
            </p:cNvPr>
            <p:cNvSpPr/>
            <p:nvPr/>
          </p:nvSpPr>
          <p:spPr>
            <a:xfrm>
              <a:off x="467542" y="1864115"/>
              <a:ext cx="50376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 risque incendie est permanent, les statistiques du ministère de l’intérieur* </a:t>
              </a:r>
            </a:p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 rappellent chaque année.</a:t>
              </a:r>
            </a:p>
          </p:txBody>
        </p:sp>
      </p:grp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B00392F0-F7EB-5D18-CA5A-6E97E8FAB0D0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4A4B920-4F8C-E58B-B001-E79C40A0E7B5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16" name="Image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DDDDB590-7A39-9F07-FDEB-25FAE30B4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4" name="Image 23">
              <a:hlinkClick r:id="rId9" action="ppaction://hlinksldjump"/>
              <a:extLst>
                <a:ext uri="{FF2B5EF4-FFF2-40B4-BE49-F238E27FC236}">
                  <a16:creationId xmlns:a16="http://schemas.microsoft.com/office/drawing/2014/main" id="{F9092E01-4455-580A-92DC-97CC58705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5" name="Image 24">
              <a:hlinkClick r:id="rId11" action="ppaction://hlinksldjump"/>
              <a:extLst>
                <a:ext uri="{FF2B5EF4-FFF2-40B4-BE49-F238E27FC236}">
                  <a16:creationId xmlns:a16="http://schemas.microsoft.com/office/drawing/2014/main" id="{EB642A57-7D4E-5F9B-8A29-4DF2ADE4A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2121C822-6241-6AC6-FBFB-5C065A2C24A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Une gamme de réponses pour toutes les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786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BCA74D3-E874-2E79-B818-D682F35928B8}"/>
              </a:ext>
            </a:extLst>
          </p:cNvPr>
          <p:cNvGrpSpPr/>
          <p:nvPr/>
        </p:nvGrpSpPr>
        <p:grpSpPr>
          <a:xfrm>
            <a:off x="152401" y="1155153"/>
            <a:ext cx="8831824" cy="3270559"/>
            <a:chOff x="152401" y="1635644"/>
            <a:chExt cx="8831824" cy="32705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C84EBF-3F54-47AC-9086-6A070C3B12BE}"/>
                </a:ext>
              </a:extLst>
            </p:cNvPr>
            <p:cNvSpPr/>
            <p:nvPr/>
          </p:nvSpPr>
          <p:spPr>
            <a:xfrm>
              <a:off x="6588224" y="1635645"/>
              <a:ext cx="2396001" cy="297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55"/>
              <a:endParaRPr lang="fr-FR" sz="8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88A13DC-30D0-456F-BB40-8A465397E162}"/>
                </a:ext>
              </a:extLst>
            </p:cNvPr>
            <p:cNvSpPr/>
            <p:nvPr/>
          </p:nvSpPr>
          <p:spPr>
            <a:xfrm>
              <a:off x="6588224" y="1640636"/>
              <a:ext cx="2396001" cy="21929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LE FONCTIONNEMENT</a:t>
              </a:r>
            </a:p>
            <a:p>
              <a:pPr algn="ctr" defTabSz="914355"/>
              <a:endParaRPr lang="fr-FR" sz="950" b="1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950" b="1" dirty="0">
                <a:solidFill>
                  <a:prstClr val="black"/>
                </a:solidFill>
                <a:latin typeface="Arial"/>
              </a:endParaRPr>
            </a:p>
            <a:p>
              <a:pPr defTabSz="914355"/>
              <a:r>
                <a:rPr lang="fr-FR" sz="800" b="1" dirty="0">
                  <a:solidFill>
                    <a:srgbClr val="009900"/>
                  </a:solidFill>
                  <a:latin typeface="Arial"/>
                </a:rPr>
                <a:t>1 Détection : </a:t>
              </a:r>
            </a:p>
            <a:p>
              <a:pPr defTabSz="914355"/>
              <a:r>
                <a:rPr lang="fr-FR" sz="800" dirty="0">
                  <a:solidFill>
                    <a:prstClr val="black"/>
                  </a:solidFill>
                  <a:latin typeface="Arial"/>
                </a:rPr>
                <a:t>   Le système d’alarme incendie détecte une    </a:t>
              </a:r>
            </a:p>
            <a:p>
              <a:pPr defTabSz="914355"/>
              <a:r>
                <a:rPr lang="fr-FR" sz="800" dirty="0">
                  <a:solidFill>
                    <a:prstClr val="black"/>
                  </a:solidFill>
                  <a:latin typeface="Arial"/>
                </a:rPr>
                <a:t>   situation anormale (feu, défaut SSI ou CMSI).</a:t>
              </a:r>
            </a:p>
            <a:p>
              <a:pPr defTabSz="914355"/>
              <a:endParaRPr lang="fr-FR" sz="400" dirty="0">
                <a:solidFill>
                  <a:prstClr val="black"/>
                </a:solidFill>
                <a:latin typeface="Arial"/>
              </a:endParaRPr>
            </a:p>
            <a:p>
              <a:pPr defTabSz="914355"/>
              <a:r>
                <a:rPr lang="fr-FR" sz="800" b="1" dirty="0">
                  <a:solidFill>
                    <a:srgbClr val="009900"/>
                  </a:solidFill>
                  <a:latin typeface="Arial"/>
                </a:rPr>
                <a:t>2 Transmission : </a:t>
              </a:r>
            </a:p>
            <a:p>
              <a:pPr defTabSz="914355"/>
              <a:r>
                <a:rPr lang="fr-FR" sz="800" dirty="0">
                  <a:solidFill>
                    <a:prstClr val="black"/>
                  </a:solidFill>
                  <a:latin typeface="Arial"/>
                </a:rPr>
                <a:t>   L’alarme ou le  défaut technique est transmis </a:t>
              </a:r>
            </a:p>
            <a:p>
              <a:pPr defTabSz="914355"/>
              <a:r>
                <a:rPr lang="fr-FR" sz="800" dirty="0">
                  <a:solidFill>
                    <a:prstClr val="black"/>
                  </a:solidFill>
                  <a:latin typeface="Arial"/>
                </a:rPr>
                <a:t>   immédiatement à la  station de télésurveillance</a:t>
              </a:r>
            </a:p>
            <a:p>
              <a:pPr defTabSz="914355"/>
              <a:endParaRPr lang="fr-FR" sz="400" dirty="0">
                <a:solidFill>
                  <a:prstClr val="black"/>
                </a:solidFill>
                <a:latin typeface="Arial"/>
              </a:endParaRPr>
            </a:p>
            <a:p>
              <a:pPr defTabSz="914355"/>
              <a:r>
                <a:rPr lang="fr-FR" sz="800" b="1" dirty="0">
                  <a:solidFill>
                    <a:srgbClr val="009900"/>
                  </a:solidFill>
                  <a:latin typeface="Arial"/>
                </a:rPr>
                <a:t>3 Traitement de l'alarme : </a:t>
              </a:r>
            </a:p>
            <a:p>
              <a:pPr defTabSz="914355"/>
              <a:r>
                <a:rPr lang="fr-FR" sz="800" dirty="0">
                  <a:solidFill>
                    <a:prstClr val="black"/>
                  </a:solidFill>
                  <a:latin typeface="Arial"/>
                </a:rPr>
                <a:t>   appel sur site pour levée de doute,  </a:t>
              </a:r>
            </a:p>
            <a:p>
              <a:pPr defTabSz="914355"/>
              <a:r>
                <a:rPr lang="fr-FR" sz="800" dirty="0">
                  <a:solidFill>
                    <a:prstClr val="black"/>
                  </a:solidFill>
                  <a:latin typeface="Arial"/>
                </a:rPr>
                <a:t>   puis appel à l’astreinte client ou au  PC </a:t>
              </a:r>
            </a:p>
            <a:p>
              <a:pPr defTabSz="914355"/>
              <a:r>
                <a:rPr lang="fr-FR" sz="800" dirty="0">
                  <a:solidFill>
                    <a:prstClr val="black"/>
                  </a:solidFill>
                  <a:latin typeface="Arial"/>
                </a:rPr>
                <a:t>   sécurité du site.</a:t>
              </a:r>
            </a:p>
            <a:p>
              <a:pPr defTabSz="914355"/>
              <a:endParaRPr lang="fr-FR" sz="400" dirty="0">
                <a:solidFill>
                  <a:prstClr val="black"/>
                </a:solidFill>
                <a:latin typeface="Arial"/>
              </a:endParaRPr>
            </a:p>
            <a:p>
              <a:pPr defTabSz="914355"/>
              <a:r>
                <a:rPr lang="fr-FR" sz="800" b="1" dirty="0">
                  <a:solidFill>
                    <a:srgbClr val="009900"/>
                  </a:solidFill>
                  <a:latin typeface="Arial"/>
                </a:rPr>
                <a:t>4 Mesures conservatoires: </a:t>
              </a:r>
            </a:p>
            <a:p>
              <a:pPr defTabSz="914355"/>
              <a:r>
                <a:rPr lang="fr-FR" sz="800" dirty="0">
                  <a:solidFill>
                    <a:prstClr val="black"/>
                  </a:solidFill>
                  <a:latin typeface="Arial"/>
                </a:rPr>
                <a:t>   appel aux services de secours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A9D29AD-92FD-4C09-B8EE-8B431F738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9776" y="1635644"/>
              <a:ext cx="5420337" cy="2058147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  <a:effectLst/>
          </p:spPr>
        </p:pic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3B5C3D15-A9C1-405D-A38D-7E02AB175C23}"/>
                </a:ext>
              </a:extLst>
            </p:cNvPr>
            <p:cNvGrpSpPr/>
            <p:nvPr/>
          </p:nvGrpSpPr>
          <p:grpSpPr>
            <a:xfrm>
              <a:off x="627166" y="3901446"/>
              <a:ext cx="5420336" cy="707886"/>
              <a:chOff x="159778" y="3901446"/>
              <a:chExt cx="5420336" cy="707886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F620273-AE80-4FCB-9F28-D1168BEFE0DE}"/>
                  </a:ext>
                </a:extLst>
              </p:cNvPr>
              <p:cNvSpPr/>
              <p:nvPr/>
            </p:nvSpPr>
            <p:spPr>
              <a:xfrm>
                <a:off x="159778" y="3911249"/>
                <a:ext cx="5420336" cy="68828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55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0B7402-B773-4F4B-B087-B95F4E992073}"/>
                  </a:ext>
                </a:extLst>
              </p:cNvPr>
              <p:cNvSpPr/>
              <p:nvPr/>
            </p:nvSpPr>
            <p:spPr>
              <a:xfrm>
                <a:off x="191729" y="3901446"/>
                <a:ext cx="5388384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55"/>
                <a:r>
                  <a:rPr lang="fr-FR" sz="1000" b="1" cap="small" dirty="0">
                    <a:solidFill>
                      <a:srgbClr val="009900"/>
                    </a:solidFill>
                    <a:latin typeface="Arial"/>
                    <a:ea typeface="Times New Roman" panose="02020603050405020304" pitchFamily="18" charset="0"/>
                  </a:rPr>
                  <a:t>La télésurveillance c’est : </a:t>
                </a:r>
              </a:p>
              <a:p>
                <a:pPr algn="ctr" defTabSz="914355"/>
                <a:r>
                  <a:rPr lang="fr-FR" sz="1000" dirty="0">
                    <a:solidFill>
                      <a:prstClr val="black"/>
                    </a:solidFill>
                    <a:latin typeface="Arial"/>
                    <a:ea typeface="Times New Roman" panose="02020603050405020304" pitchFamily="18" charset="0"/>
                  </a:rPr>
                  <a:t>La réactivité d’un opérateur 24h/24</a:t>
                </a:r>
              </a:p>
              <a:p>
                <a:pPr algn="ctr" defTabSz="914355"/>
                <a:r>
                  <a:rPr lang="fr-FR" sz="1000" dirty="0">
                    <a:solidFill>
                      <a:prstClr val="black"/>
                    </a:solidFill>
                    <a:latin typeface="Arial"/>
                  </a:rPr>
                  <a:t>Une véritable double sécurité </a:t>
                </a:r>
              </a:p>
              <a:p>
                <a:pPr algn="ctr" defTabSz="914355"/>
                <a:r>
                  <a:rPr lang="fr-FR" sz="1000" dirty="0">
                    <a:solidFill>
                      <a:prstClr val="black"/>
                    </a:solidFill>
                    <a:latin typeface="Arial"/>
                  </a:rPr>
                  <a:t>Un contrôle permanent sécurisé de la liaison avec votre site</a:t>
                </a:r>
              </a:p>
            </p:txBody>
          </p:sp>
          <p:pic>
            <p:nvPicPr>
              <p:cNvPr id="10" name="Image 9" descr="Une image contenant texte, personne, équipement électronique, ordinateur&#10;&#10;Description générée automatiquement">
                <a:extLst>
                  <a:ext uri="{FF2B5EF4-FFF2-40B4-BE49-F238E27FC236}">
                    <a16:creationId xmlns:a16="http://schemas.microsoft.com/office/drawing/2014/main" id="{69533CD7-AF0C-4F04-9039-3265910F00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572001" y="3941622"/>
                <a:ext cx="941648" cy="627534"/>
              </a:xfrm>
              <a:prstGeom prst="rect">
                <a:avLst/>
              </a:prstGeom>
            </p:spPr>
          </p:pic>
          <p:pic>
            <p:nvPicPr>
              <p:cNvPr id="13" name="Image 12" descr="Une image contenant texte, ordinateur&#10;&#10;Description générée automatiquement">
                <a:extLst>
                  <a:ext uri="{FF2B5EF4-FFF2-40B4-BE49-F238E27FC236}">
                    <a16:creationId xmlns:a16="http://schemas.microsoft.com/office/drawing/2014/main" id="{29A89821-7EB5-4EA7-A753-44C80479F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9399" y="3941622"/>
                <a:ext cx="941648" cy="627534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1A0C4F7-E7C7-4811-93DA-0A3CC7A71472}"/>
                </a:ext>
              </a:extLst>
            </p:cNvPr>
            <p:cNvSpPr/>
            <p:nvPr/>
          </p:nvSpPr>
          <p:spPr>
            <a:xfrm>
              <a:off x="5652121" y="1635644"/>
              <a:ext cx="395381" cy="205814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5CC8A6-FFFB-405C-AD60-4A35AEE680AA}"/>
                </a:ext>
              </a:extLst>
            </p:cNvPr>
            <p:cNvSpPr/>
            <p:nvPr/>
          </p:nvSpPr>
          <p:spPr>
            <a:xfrm>
              <a:off x="152401" y="3901448"/>
              <a:ext cx="395382" cy="707885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EDC9E5E-7681-48DD-8A09-AF4865A38FE9}"/>
                </a:ext>
              </a:extLst>
            </p:cNvPr>
            <p:cNvSpPr txBox="1"/>
            <p:nvPr/>
          </p:nvSpPr>
          <p:spPr>
            <a:xfrm>
              <a:off x="2864585" y="4659982"/>
              <a:ext cx="60475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liste de nos agences I7, F7, SCT APSAD P3 : cnpp.com . </a:t>
              </a:r>
              <a:r>
                <a:rPr lang="fr-FR" sz="500" i="1" baseline="30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(2)</a:t>
              </a:r>
              <a:r>
                <a:rPr lang="fr-FR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 Télésurveillance : Autorisation n°AUT-069-2117-11-08-20180368214 par le CNAPS Sud-Est; Article L 612-14 du code de sécurité intérieure: « (….) ne confère aucune prérogative de puissance publique à l’entreprise ou aux personnes qui en bénéficient ». La télésurveillance est un service proposé par Chubb Delta Télésurveillance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8454292-4F13-4B89-9C5A-F013E8BC660E}"/>
                </a:ext>
              </a:extLst>
            </p:cNvPr>
            <p:cNvSpPr/>
            <p:nvPr/>
          </p:nvSpPr>
          <p:spPr>
            <a:xfrm>
              <a:off x="4139952" y="3442118"/>
              <a:ext cx="139493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8"/>
              <a:r>
                <a:rPr lang="fr-FR" sz="600" i="1" dirty="0">
                  <a:solidFill>
                    <a:srgbClr val="9BBB59">
                      <a:lumMod val="75000"/>
                    </a:srgbClr>
                  </a:solidFill>
                  <a:latin typeface="Arial"/>
                </a:rPr>
                <a:t>SMC est une marque commerciale </a:t>
              </a:r>
            </a:p>
            <a:p>
              <a:pPr defTabSz="914378"/>
              <a:r>
                <a:rPr lang="fr-FR" sz="600" i="1" dirty="0">
                  <a:solidFill>
                    <a:srgbClr val="9BBB59">
                      <a:lumMod val="75000"/>
                    </a:srgbClr>
                  </a:solidFill>
                  <a:latin typeface="Arial"/>
                </a:rPr>
                <a:t>de Chubb Delta Télésurveillance </a:t>
              </a:r>
              <a:endParaRPr lang="fr-FR" sz="1800" dirty="0">
                <a:solidFill>
                  <a:srgbClr val="9BBB59">
                    <a:lumMod val="75000"/>
                  </a:srgbClr>
                </a:solidFill>
                <a:latin typeface="Arial"/>
              </a:endParaRP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834D850A-B85F-4C93-94E0-E8E65E4DAB36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5" name="Image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22BD276D-976F-4F38-98B1-FBCB297DA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6" name="Image 25">
              <a:hlinkClick r:id="rId7" action="ppaction://hlinksldjump"/>
              <a:extLst>
                <a:ext uri="{FF2B5EF4-FFF2-40B4-BE49-F238E27FC236}">
                  <a16:creationId xmlns:a16="http://schemas.microsoft.com/office/drawing/2014/main" id="{3790A519-F65A-44F9-9983-27E4DCAFC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7" name="Image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B37DE5B5-F5BE-4893-8C70-1EA22842D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305C3E-14FC-5BFD-8128-7A9CB2BFBA84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50A0F0-30BC-980C-23C2-BA6CD6F05E1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Télésurveillance sécurisée des systèmes de sécurité incendie</a:t>
            </a:r>
          </a:p>
        </p:txBody>
      </p:sp>
    </p:spTree>
    <p:extLst>
      <p:ext uri="{BB962C8B-B14F-4D97-AF65-F5344CB8AC3E}">
        <p14:creationId xmlns:p14="http://schemas.microsoft.com/office/powerpoint/2010/main" val="389334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AF974407-5CD3-4CD7-617F-9051352E7E42}"/>
              </a:ext>
            </a:extLst>
          </p:cNvPr>
          <p:cNvGrpSpPr/>
          <p:nvPr/>
        </p:nvGrpSpPr>
        <p:grpSpPr>
          <a:xfrm>
            <a:off x="179513" y="1155153"/>
            <a:ext cx="8712968" cy="3142141"/>
            <a:chOff x="179513" y="1620046"/>
            <a:chExt cx="8712968" cy="3142141"/>
          </a:xfrm>
        </p:grpSpPr>
        <p:sp>
          <p:nvSpPr>
            <p:cNvPr id="16" name="Rectangle 15"/>
            <p:cNvSpPr/>
            <p:nvPr/>
          </p:nvSpPr>
          <p:spPr>
            <a:xfrm>
              <a:off x="179513" y="1620046"/>
              <a:ext cx="1846963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79513" y="2681619"/>
              <a:ext cx="1846963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513" y="2684399"/>
              <a:ext cx="18469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00" b="1" cap="all" dirty="0">
                  <a:solidFill>
                    <a:srgbClr val="1F497D"/>
                  </a:solidFill>
                  <a:latin typeface="Arial"/>
                </a:rPr>
                <a:t>Argo 55</a:t>
              </a:r>
              <a:r>
                <a:rPr lang="fr-FR" sz="900" b="1" cap="all" baseline="30000" dirty="0">
                  <a:solidFill>
                    <a:srgbClr val="1F497D"/>
                  </a:solidFill>
                  <a:latin typeface="Arial"/>
                </a:rPr>
                <a:t>S</a:t>
              </a:r>
              <a:r>
                <a:rPr lang="fr-FR" sz="900" b="1" cap="all" dirty="0">
                  <a:solidFill>
                    <a:srgbClr val="1F497D"/>
                  </a:solidFill>
                  <a:latin typeface="Arial"/>
                </a:rPr>
                <a:t>, FK-5-1-12, CO</a:t>
              </a:r>
              <a:r>
                <a:rPr lang="fr-FR" sz="900" b="1" cap="all" baseline="-25000" dirty="0">
                  <a:solidFill>
                    <a:srgbClr val="1F497D"/>
                  </a:solidFill>
                  <a:latin typeface="Arial"/>
                </a:rPr>
                <a:t>²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9513" y="1620049"/>
              <a:ext cx="184696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Agent extincteur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9513" y="2910729"/>
              <a:ext cx="184696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Choisir</a:t>
              </a: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un agent extincteur en adéquation à vos risques et conditions EHS</a:t>
              </a:r>
            </a:p>
          </p:txBody>
        </p:sp>
        <p:sp>
          <p:nvSpPr>
            <p:cNvPr id="82" name="Rectangle à coins arrondis 81"/>
            <p:cNvSpPr/>
            <p:nvPr/>
          </p:nvSpPr>
          <p:spPr>
            <a:xfrm>
              <a:off x="285820" y="1995686"/>
              <a:ext cx="1621884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269812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ectangle à coins arrondis 65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3" name="ZoneTexte 62"/>
            <p:cNvSpPr txBox="1"/>
            <p:nvPr/>
          </p:nvSpPr>
          <p:spPr>
            <a:xfrm>
              <a:off x="6265732" y="4515966"/>
              <a:ext cx="26226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accent4">
                      <a:lumMod val="75000"/>
                    </a:schemeClr>
                  </a:solidFill>
                  <a:latin typeface="Arial"/>
                </a:rPr>
                <a:t>dect: dispositif électrique automatique de commande et de temporisation</a:t>
              </a:r>
            </a:p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accent4">
                      <a:lumMod val="75000"/>
                    </a:schemeClr>
                  </a:solidFill>
                  <a:latin typeface="Arial"/>
                </a:rPr>
                <a:t>liste de nos agences certifiées I.F13, F’GAZ : cnpp.com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9810" y="3068005"/>
              <a:ext cx="2622669" cy="946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Systèmes d’extinction automatiques gaz :</a:t>
              </a:r>
            </a:p>
            <a:p>
              <a:pPr algn="ctr" defTabSz="914378"/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 d’installation,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de maintenance et contrôle d’étanchéité: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I.F13, F’GAZ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(2)</a:t>
              </a: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5" name="Arrondir un rectangle avec un coin du même côté 44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49" name="Connecteur droit 48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175958" y="1620046"/>
              <a:ext cx="1872208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156217" y="2681619"/>
              <a:ext cx="189194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75957" y="1620049"/>
              <a:ext cx="18722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Dect</a:t>
              </a:r>
              <a:r>
                <a:rPr lang="fr-FR" sz="1050" baseline="30000" dirty="0">
                  <a:solidFill>
                    <a:srgbClr val="002060"/>
                  </a:solidFill>
                  <a:latin typeface="Arial"/>
                </a:rPr>
                <a:t>(1)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75958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UTEX.PACK, UTEX.COM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75959" y="2910729"/>
              <a:ext cx="187220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Commander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votre extinction par un système taillé à la mesure du risque et des organisations internes.</a:t>
              </a:r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4535998" y="1995687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9513" y="3723879"/>
              <a:ext cx="1846963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Nous sécurisons vos sites,  avec des agents extincteurs  respectant l’environnement au moyen des référentiels qualité reconnus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75959" y="3723880"/>
              <a:ext cx="187220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Nos coffrets dect mono ou multizones (2 à 2x10 zones de noyage) allient gain de mise en œuvre et exploitation souple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689628" y="2061837"/>
              <a:ext cx="844868" cy="452854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56" name="Rectangle 55"/>
            <p:cNvSpPr/>
            <p:nvPr/>
          </p:nvSpPr>
          <p:spPr>
            <a:xfrm>
              <a:off x="2178623" y="1635646"/>
              <a:ext cx="1846963" cy="2880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67865" y="2669681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178623" y="2684399"/>
              <a:ext cx="18469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plénitude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178623" y="1635646"/>
              <a:ext cx="185772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Système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178499" y="3723879"/>
              <a:ext cx="1847087" cy="82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proposons un large choix de systèmes d’extinction automatiques par gaz: modulaires, centralisés, directionnels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178623" y="2910728"/>
              <a:ext cx="1846963" cy="82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Moduler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l’implantation des réservoirs, du local indépendant à des configurations complexes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sur batteries</a:t>
              </a:r>
            </a:p>
          </p:txBody>
        </p:sp>
        <p:sp>
          <p:nvSpPr>
            <p:cNvPr id="86" name="Rectangle à coins arrondis 85"/>
            <p:cNvSpPr/>
            <p:nvPr/>
          </p:nvSpPr>
          <p:spPr>
            <a:xfrm>
              <a:off x="2526040" y="1995687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5648" y="2056835"/>
              <a:ext cx="952912" cy="481309"/>
            </a:xfrm>
            <a:prstGeom prst="rect">
              <a:avLst/>
            </a:prstGeom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5400000">
              <a:off x="894652" y="2117631"/>
              <a:ext cx="533658" cy="3600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5536" y="2030495"/>
              <a:ext cx="396212" cy="53398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531214" y="2028385"/>
              <a:ext cx="304482" cy="5360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AFC3AF76-BB4C-4EFD-93B4-04B91155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4" y="2118033"/>
              <a:ext cx="388003" cy="405755"/>
            </a:xfrm>
            <a:prstGeom prst="rect">
              <a:avLst/>
            </a:prstGeom>
          </p:spPr>
        </p:pic>
        <p:pic>
          <p:nvPicPr>
            <p:cNvPr id="72" name="Image 71">
              <a:extLst>
                <a:ext uri="{FF2B5EF4-FFF2-40B4-BE49-F238E27FC236}">
                  <a16:creationId xmlns:a16="http://schemas.microsoft.com/office/drawing/2014/main" id="{7669F938-F27C-458E-9F27-B1262DFD41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9035" r="18843"/>
            <a:stretch/>
          </p:blipFill>
          <p:spPr>
            <a:xfrm>
              <a:off x="7948898" y="2075049"/>
              <a:ext cx="735003" cy="460324"/>
            </a:xfrm>
            <a:prstGeom prst="rect">
              <a:avLst/>
            </a:prstGeom>
          </p:spPr>
        </p:pic>
        <p:pic>
          <p:nvPicPr>
            <p:cNvPr id="73" name="Image 72" descr="Une image contenant texte, intérieur, appareil de cuisine&#10;&#10;Description générée automatiquement">
              <a:extLst>
                <a:ext uri="{FF2B5EF4-FFF2-40B4-BE49-F238E27FC236}">
                  <a16:creationId xmlns:a16="http://schemas.microsoft.com/office/drawing/2014/main" id="{EB0C9EA6-82D4-4BA2-AB28-96EBFBBB7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41"/>
            <a:stretch/>
          </p:blipFill>
          <p:spPr>
            <a:xfrm>
              <a:off x="6529147" y="2076537"/>
              <a:ext cx="692960" cy="458824"/>
            </a:xfrm>
            <a:prstGeom prst="rect">
              <a:avLst/>
            </a:prstGeom>
          </p:spPr>
        </p:pic>
      </p:grp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CDFCD335-3C83-486E-9CE9-6600FA372724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0" name="Image 49">
              <a:hlinkClick r:id="rId12" action="ppaction://hlinksldjump"/>
              <a:extLst>
                <a:ext uri="{FF2B5EF4-FFF2-40B4-BE49-F238E27FC236}">
                  <a16:creationId xmlns:a16="http://schemas.microsoft.com/office/drawing/2014/main" id="{81249B6C-853F-4069-8C0B-5E2CA3B03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1" name="Image 50">
              <a:hlinkClick r:id="rId14" action="ppaction://hlinksldjump"/>
              <a:extLst>
                <a:ext uri="{FF2B5EF4-FFF2-40B4-BE49-F238E27FC236}">
                  <a16:creationId xmlns:a16="http://schemas.microsoft.com/office/drawing/2014/main" id="{C97FB2F7-9AAE-4E7D-913C-FA5DA255E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3" name="Image 52">
              <a:hlinkClick r:id="rId16" action="ppaction://hlinksldjump"/>
              <a:extLst>
                <a:ext uri="{FF2B5EF4-FFF2-40B4-BE49-F238E27FC236}">
                  <a16:creationId xmlns:a16="http://schemas.microsoft.com/office/drawing/2014/main" id="{7393B5E2-085F-4630-BF79-75F73D40B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5A810F7-DFDF-E5B4-B165-8C6AF21D8460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EA92E63F-7EF5-FB1D-AA65-28ABBB3FAC0E}"/>
              </a:ext>
            </a:extLst>
          </p:cNvPr>
          <p:cNvCxnSpPr>
            <a:cxnSpLocks/>
          </p:cNvCxnSpPr>
          <p:nvPr/>
        </p:nvCxnSpPr>
        <p:spPr>
          <a:xfrm>
            <a:off x="0" y="1155153"/>
            <a:ext cx="60440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18790CB-6E84-A086-3006-E604867B257F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Extinction automatique par gaz </a:t>
            </a:r>
          </a:p>
        </p:txBody>
      </p:sp>
    </p:spTree>
    <p:extLst>
      <p:ext uri="{BB962C8B-B14F-4D97-AF65-F5344CB8AC3E}">
        <p14:creationId xmlns:p14="http://schemas.microsoft.com/office/powerpoint/2010/main" val="27721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A609042-7805-7957-0226-3F037A17F7B0}"/>
              </a:ext>
            </a:extLst>
          </p:cNvPr>
          <p:cNvGrpSpPr/>
          <p:nvPr/>
        </p:nvGrpSpPr>
        <p:grpSpPr>
          <a:xfrm>
            <a:off x="179512" y="1155153"/>
            <a:ext cx="8712969" cy="2953499"/>
            <a:chOff x="179512" y="1620046"/>
            <a:chExt cx="8712969" cy="29534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AFCFFF8-C01C-49F0-80EB-DE6A82D3D4C9}"/>
                </a:ext>
              </a:extLst>
            </p:cNvPr>
            <p:cNvSpPr/>
            <p:nvPr/>
          </p:nvSpPr>
          <p:spPr>
            <a:xfrm>
              <a:off x="179513" y="1620046"/>
              <a:ext cx="5868654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20152A1-DFDE-4501-B33F-1DBEA3250686}"/>
                </a:ext>
              </a:extLst>
            </p:cNvPr>
            <p:cNvSpPr/>
            <p:nvPr/>
          </p:nvSpPr>
          <p:spPr>
            <a:xfrm>
              <a:off x="179513" y="1620049"/>
              <a:ext cx="586865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Extinction mousse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7E5466F-A2FD-4640-A6C8-D046EFE93A9E}"/>
                </a:ext>
              </a:extLst>
            </p:cNvPr>
            <p:cNvSpPr/>
            <p:nvPr/>
          </p:nvSpPr>
          <p:spPr>
            <a:xfrm>
              <a:off x="179513" y="2681619"/>
              <a:ext cx="5868652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DF17D70-CBF8-45DB-B26D-6ADB70CE6F9A}"/>
                </a:ext>
              </a:extLst>
            </p:cNvPr>
            <p:cNvSpPr/>
            <p:nvPr/>
          </p:nvSpPr>
          <p:spPr>
            <a:xfrm>
              <a:off x="179512" y="2684399"/>
              <a:ext cx="5868651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PLENITUDE MOUSSE</a:t>
              </a:r>
              <a:endParaRPr lang="fr-FR" sz="950" b="1" cap="all" baseline="30000" dirty="0">
                <a:solidFill>
                  <a:srgbClr val="1F497D"/>
                </a:solidFill>
                <a:latin typeface="Arial"/>
              </a:endParaRPr>
            </a:p>
          </p:txBody>
        </p:sp>
        <p:sp>
          <p:nvSpPr>
            <p:cNvPr id="62" name="Rectangle à coins arrondis 49">
              <a:extLst>
                <a:ext uri="{FF2B5EF4-FFF2-40B4-BE49-F238E27FC236}">
                  <a16:creationId xmlns:a16="http://schemas.microsoft.com/office/drawing/2014/main" id="{960A2817-B593-4A54-BBA3-E15D8AE64752}"/>
                </a:ext>
              </a:extLst>
            </p:cNvPr>
            <p:cNvSpPr/>
            <p:nvPr/>
          </p:nvSpPr>
          <p:spPr>
            <a:xfrm>
              <a:off x="323528" y="1995686"/>
              <a:ext cx="5544616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7AF7E0D-6E7F-4B1E-83F5-A0EFC673B46F}"/>
                </a:ext>
              </a:extLst>
            </p:cNvPr>
            <p:cNvSpPr/>
            <p:nvPr/>
          </p:nvSpPr>
          <p:spPr>
            <a:xfrm>
              <a:off x="179512" y="3723880"/>
              <a:ext cx="5868655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</a:rPr>
                <a:t>Nous concevons vos installations d’extinction automatique d’incendie à mousse bas, moyen et haut foisonnement, en protection d’aires de stockage de liquides inflammables, de produits pharmaceutiques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</a:rPr>
                <a:t>et de rouleaux de papier. PLÉNITUDE MOUSSE est constitué d’une source d’eau, d’une réserve d’émulseur, d’un système de dosage, d’un réseau de tuyauterie et de dispositifs générateurs de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</a:rPr>
                <a:t>mousse. Il peut être commandé manuellement ou automatiquement par la détection incendie.</a:t>
              </a:r>
              <a:endParaRPr lang="fr-FR" sz="950" dirty="0">
                <a:solidFill>
                  <a:srgbClr val="002060"/>
                </a:solidFill>
                <a:latin typeface="Arial"/>
              </a:endParaRPr>
            </a:p>
          </p:txBody>
        </p:sp>
        <p:pic>
          <p:nvPicPr>
            <p:cNvPr id="64" name="Image 63" descr="Une image contenant texte, intérieur, entrepôt, plafond&#10;&#10;Description générée automatiquement">
              <a:extLst>
                <a:ext uri="{FF2B5EF4-FFF2-40B4-BE49-F238E27FC236}">
                  <a16:creationId xmlns:a16="http://schemas.microsoft.com/office/drawing/2014/main" id="{4EB590B2-3612-41A8-A5CF-38E1E45FD8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4652" b="35444"/>
            <a:stretch/>
          </p:blipFill>
          <p:spPr>
            <a:xfrm>
              <a:off x="1551209" y="2042947"/>
              <a:ext cx="792086" cy="5056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65" name="Picture 4">
              <a:extLst>
                <a:ext uri="{FF2B5EF4-FFF2-40B4-BE49-F238E27FC236}">
                  <a16:creationId xmlns:a16="http://schemas.microsoft.com/office/drawing/2014/main" id="{4379A40B-64DB-465A-950A-A767405AF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291" y="2051276"/>
              <a:ext cx="730334" cy="491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EE2F5D86-37C8-4F65-B99F-40FF8EFD2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220" y="2042945"/>
              <a:ext cx="885916" cy="503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7C0A675F-E52E-404E-97B7-16476576CFE2}"/>
                </a:ext>
              </a:extLst>
            </p:cNvPr>
            <p:cNvSpPr/>
            <p:nvPr/>
          </p:nvSpPr>
          <p:spPr>
            <a:xfrm>
              <a:off x="179513" y="2910729"/>
              <a:ext cx="5868650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Sécuriser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Vos espaces de stockage et stockage de liquides inflammables,</a:t>
              </a:r>
              <a:r>
                <a:rPr lang="fr-FR" sz="950" dirty="0">
                  <a:solidFill>
                    <a:prstClr val="black"/>
                  </a:solidFill>
                </a:rPr>
                <a:t> de déchets,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</a:rPr>
                <a:t>d’emballages et de recyclage de plastiques, de pneus. </a:t>
              </a: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…</a:t>
              </a:r>
            </a:p>
          </p:txBody>
        </p:sp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EFCBB49C-15F0-415D-B765-6FCB05F09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70879" y="2045120"/>
              <a:ext cx="792087" cy="50132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7" name="Image 76">
              <a:extLst>
                <a:ext uri="{FF2B5EF4-FFF2-40B4-BE49-F238E27FC236}">
                  <a16:creationId xmlns:a16="http://schemas.microsoft.com/office/drawing/2014/main" id="{B26AFF8C-1DE1-4D9C-8634-D15280A0E0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362" r="9951"/>
            <a:stretch/>
          </p:blipFill>
          <p:spPr>
            <a:xfrm>
              <a:off x="3790550" y="2056261"/>
              <a:ext cx="792086" cy="5056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C732F4A-803D-4CFE-84B7-87E3CA82C35A}"/>
                </a:ext>
              </a:extLst>
            </p:cNvPr>
            <p:cNvSpPr/>
            <p:nvPr/>
          </p:nvSpPr>
          <p:spPr>
            <a:xfrm>
              <a:off x="6269812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9" name="Rectangle à coins arrondis 65">
              <a:extLst>
                <a:ext uri="{FF2B5EF4-FFF2-40B4-BE49-F238E27FC236}">
                  <a16:creationId xmlns:a16="http://schemas.microsoft.com/office/drawing/2014/main" id="{4682ACE9-8133-438C-B307-21455A68E4C4}"/>
                </a:ext>
              </a:extLst>
            </p:cNvPr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87DEF32-0F3E-44DD-95FF-478CA16E8ADB}"/>
                </a:ext>
              </a:extLst>
            </p:cNvPr>
            <p:cNvSpPr/>
            <p:nvPr/>
          </p:nvSpPr>
          <p:spPr>
            <a:xfrm>
              <a:off x="6269810" y="3068005"/>
              <a:ext cx="2622669" cy="15055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Mousse haut foisonnement : nous concevons des installations avec délivrance de l’attestation de conformité (essai validé CNPP du couple générateur/émulseur)</a:t>
              </a:r>
            </a:p>
            <a:p>
              <a:pPr algn="ctr" defTabSz="914378"/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</a:rPr>
                <a:t>Nous établissons et réalisons vos consignes d’inspection des matériels et émulseurs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Ainsi que de l’ensemble des mesures d’entretien, de réparation et de maintenance.</a:t>
              </a:r>
            </a:p>
            <a:p>
              <a:pPr algn="ctr" defTabSz="914378"/>
              <a:endParaRPr lang="fr-FR" sz="950" baseline="300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2" name="Arrondir un rectangle avec un coin du même côté 44">
              <a:extLst>
                <a:ext uri="{FF2B5EF4-FFF2-40B4-BE49-F238E27FC236}">
                  <a16:creationId xmlns:a16="http://schemas.microsoft.com/office/drawing/2014/main" id="{16FF6C5C-18DF-4288-8A28-59BF8CF5F2E0}"/>
                </a:ext>
              </a:extLst>
            </p:cNvPr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DAE45451-D41F-4DC6-AD02-3F79F689FFAD}"/>
                </a:ext>
              </a:extLst>
            </p:cNvPr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962F11B-3C22-417E-8A51-C605DCC49162}"/>
                </a:ext>
              </a:extLst>
            </p:cNvPr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61BC7F2-3BA6-44D0-BE92-7D382CBD1D77}"/>
                </a:ext>
              </a:extLst>
            </p:cNvPr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86" name="Picture 3">
              <a:extLst>
                <a:ext uri="{FF2B5EF4-FFF2-40B4-BE49-F238E27FC236}">
                  <a16:creationId xmlns:a16="http://schemas.microsoft.com/office/drawing/2014/main" id="{CCA0AA60-EC21-46A1-9EA3-7D7635173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42E561CF-3720-4C9F-9483-13B9B5E7D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4" y="2118033"/>
              <a:ext cx="388003" cy="405755"/>
            </a:xfrm>
            <a:prstGeom prst="rect">
              <a:avLst/>
            </a:prstGeom>
          </p:spPr>
        </p:pic>
        <p:pic>
          <p:nvPicPr>
            <p:cNvPr id="88" name="Image 87" descr="Une image contenant texte, intérieur, appareil de cuisine&#10;&#10;Description générée automatiquement">
              <a:extLst>
                <a:ext uri="{FF2B5EF4-FFF2-40B4-BE49-F238E27FC236}">
                  <a16:creationId xmlns:a16="http://schemas.microsoft.com/office/drawing/2014/main" id="{E28A50FC-3ACB-4D70-8E54-EA6C511509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41"/>
            <a:stretch/>
          </p:blipFill>
          <p:spPr>
            <a:xfrm>
              <a:off x="6529147" y="2076537"/>
              <a:ext cx="692960" cy="458824"/>
            </a:xfrm>
            <a:prstGeom prst="rect">
              <a:avLst/>
            </a:prstGeom>
          </p:spPr>
        </p:pic>
        <p:pic>
          <p:nvPicPr>
            <p:cNvPr id="89" name="Picture 2">
              <a:extLst>
                <a:ext uri="{FF2B5EF4-FFF2-40B4-BE49-F238E27FC236}">
                  <a16:creationId xmlns:a16="http://schemas.microsoft.com/office/drawing/2014/main" id="{085711B1-54EA-4601-863E-FBDFFEA266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1370" y="2073039"/>
              <a:ext cx="793108" cy="450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2D2CF96-20C7-414E-8E06-4D961CE6EEAA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32" name="Image 31">
              <a:hlinkClick r:id="rId10" action="ppaction://hlinksldjump"/>
              <a:extLst>
                <a:ext uri="{FF2B5EF4-FFF2-40B4-BE49-F238E27FC236}">
                  <a16:creationId xmlns:a16="http://schemas.microsoft.com/office/drawing/2014/main" id="{89603C93-032D-48F3-AEA3-0BA7C7918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33" name="Image 32">
              <a:hlinkClick r:id="rId12" action="ppaction://hlinksldjump"/>
              <a:extLst>
                <a:ext uri="{FF2B5EF4-FFF2-40B4-BE49-F238E27FC236}">
                  <a16:creationId xmlns:a16="http://schemas.microsoft.com/office/drawing/2014/main" id="{81D940BD-334B-41DD-A94D-A3BB4A7B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34" name="Image 33">
              <a:hlinkClick r:id="rId14" action="ppaction://hlinksldjump"/>
              <a:extLst>
                <a:ext uri="{FF2B5EF4-FFF2-40B4-BE49-F238E27FC236}">
                  <a16:creationId xmlns:a16="http://schemas.microsoft.com/office/drawing/2014/main" id="{BADAEE73-C0A6-452B-BF60-268D08550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D400044-EC33-934B-DE29-D14325B88E0A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C9D79-DF81-094D-95FD-EA4640DB3FF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Extinction automatique à mousse </a:t>
            </a:r>
          </a:p>
        </p:txBody>
      </p:sp>
    </p:spTree>
    <p:extLst>
      <p:ext uri="{BB962C8B-B14F-4D97-AF65-F5344CB8AC3E}">
        <p14:creationId xmlns:p14="http://schemas.microsoft.com/office/powerpoint/2010/main" val="3494916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69" name="Groupe 68">
            <a:extLst>
              <a:ext uri="{FF2B5EF4-FFF2-40B4-BE49-F238E27FC236}">
                <a16:creationId xmlns:a16="http://schemas.microsoft.com/office/drawing/2014/main" id="{F3672C12-5EED-4CA7-A666-46380564322A}"/>
              </a:ext>
            </a:extLst>
          </p:cNvPr>
          <p:cNvGrpSpPr/>
          <p:nvPr/>
        </p:nvGrpSpPr>
        <p:grpSpPr>
          <a:xfrm>
            <a:off x="293281" y="4782791"/>
            <a:ext cx="1679708" cy="258317"/>
            <a:chOff x="293280" y="4782790"/>
            <a:chExt cx="1679708" cy="258317"/>
          </a:xfrm>
        </p:grpSpPr>
        <p:pic>
          <p:nvPicPr>
            <p:cNvPr id="70" name="Image 69">
              <a:hlinkClick r:id="rId2" action="ppaction://hlinksldjump"/>
              <a:extLst>
                <a:ext uri="{FF2B5EF4-FFF2-40B4-BE49-F238E27FC236}">
                  <a16:creationId xmlns:a16="http://schemas.microsoft.com/office/drawing/2014/main" id="{798C4B0D-F46E-4431-B7F4-DF7E1709C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0" y="4782790"/>
              <a:ext cx="568298" cy="258317"/>
            </a:xfrm>
            <a:prstGeom prst="rect">
              <a:avLst/>
            </a:prstGeom>
          </p:spPr>
        </p:pic>
        <p:pic>
          <p:nvPicPr>
            <p:cNvPr id="72" name="Picture 2">
              <a:hlinkClick r:id="rId4" action="ppaction://hlinksldjump"/>
              <a:extLst>
                <a:ext uri="{FF2B5EF4-FFF2-40B4-BE49-F238E27FC236}">
                  <a16:creationId xmlns:a16="http://schemas.microsoft.com/office/drawing/2014/main" id="{4264B77A-CF64-4488-B5D9-77A186EC41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048"/>
            <a:stretch/>
          </p:blipFill>
          <p:spPr bwMode="auto">
            <a:xfrm>
              <a:off x="1404562" y="4782790"/>
              <a:ext cx="568426" cy="25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3" name="Image 72">
              <a:hlinkClick r:id="rId6" action="ppaction://hlinksldjump"/>
              <a:extLst>
                <a:ext uri="{FF2B5EF4-FFF2-40B4-BE49-F238E27FC236}">
                  <a16:creationId xmlns:a16="http://schemas.microsoft.com/office/drawing/2014/main" id="{BEC220EC-3AC8-4F73-8CE3-B78F08D7C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360" y="4782791"/>
              <a:ext cx="556202" cy="258316"/>
            </a:xfrm>
            <a:prstGeom prst="rect">
              <a:avLst/>
            </a:prstGeom>
          </p:spPr>
        </p:pic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36D779C5-2653-BCFD-4A57-E4364976AD2B}"/>
              </a:ext>
            </a:extLst>
          </p:cNvPr>
          <p:cNvGrpSpPr/>
          <p:nvPr/>
        </p:nvGrpSpPr>
        <p:grpSpPr>
          <a:xfrm>
            <a:off x="179512" y="1155153"/>
            <a:ext cx="8712969" cy="2895920"/>
            <a:chOff x="179512" y="1620046"/>
            <a:chExt cx="8712969" cy="2895920"/>
          </a:xfrm>
        </p:grpSpPr>
        <p:sp>
          <p:nvSpPr>
            <p:cNvPr id="75" name="Rectangle 74"/>
            <p:cNvSpPr/>
            <p:nvPr/>
          </p:nvSpPr>
          <p:spPr>
            <a:xfrm>
              <a:off x="179512" y="1620046"/>
              <a:ext cx="5868651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269812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ectangle à coins arrondis 65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9810" y="3068005"/>
              <a:ext cx="2622669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 err="1">
                  <a:solidFill>
                    <a:prstClr val="white"/>
                  </a:solidFill>
                  <a:latin typeface="Arial"/>
                </a:rPr>
                <a:t>FireDETEC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®</a:t>
              </a: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Nous effectuons des prestations de maintenance et contrôle annuels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sur vos équipements</a:t>
              </a:r>
            </a:p>
          </p:txBody>
        </p:sp>
        <p:sp>
          <p:nvSpPr>
            <p:cNvPr id="45" name="Arrondir un rectangle avec un coin du même côté 44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49" name="Connecteur droit 48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61" name="Picture 3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Rectangle 43"/>
            <p:cNvSpPr/>
            <p:nvPr/>
          </p:nvSpPr>
          <p:spPr>
            <a:xfrm>
              <a:off x="179513" y="2681619"/>
              <a:ext cx="5868650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9513" y="2684399"/>
              <a:ext cx="5868650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 err="1">
                  <a:solidFill>
                    <a:srgbClr val="1F497D"/>
                  </a:solidFill>
                  <a:latin typeface="Arial"/>
                </a:rPr>
                <a:t>Firedetec</a:t>
              </a:r>
              <a:r>
                <a:rPr lang="fr-FR" sz="950" b="1" cap="all" baseline="30000" dirty="0">
                  <a:solidFill>
                    <a:srgbClr val="1F497D"/>
                  </a:solidFill>
                  <a:latin typeface="Arial"/>
                </a:rPr>
                <a:t>®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79513" y="1620048"/>
              <a:ext cx="5868650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Extinction autonome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9513" y="2910728"/>
              <a:ext cx="5868650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Sécuriser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pianos de cuisine, sorbonnes de laboratoire, armoires électriques, machines industrielles, compartiments moteurs contre les départs d’incendie.</a:t>
              </a:r>
            </a:p>
          </p:txBody>
        </p:sp>
        <p:sp>
          <p:nvSpPr>
            <p:cNvPr id="50" name="Rectangle à coins arrondis 49"/>
            <p:cNvSpPr/>
            <p:nvPr/>
          </p:nvSpPr>
          <p:spPr>
            <a:xfrm>
              <a:off x="323527" y="1995686"/>
              <a:ext cx="5573689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9513" y="3723880"/>
              <a:ext cx="5868650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FireDETEC</a:t>
              </a:r>
              <a:r>
                <a:rPr lang="fr-FR" sz="950" baseline="30000" dirty="0">
                  <a:solidFill>
                    <a:srgbClr val="002060"/>
                  </a:solidFill>
                  <a:latin typeface="Arial"/>
                </a:rPr>
                <a:t>®</a:t>
              </a: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 est installé à proximité immédiate du dispositif ou des équipements à hauts risques.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Il utilise un tube de détection linéaire continu sous pression qui détecte et déclenche la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libération de l’agent extincteur. Il n’utilise pas de pièces mobiles ou électriques.</a:t>
              </a: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33345" y="2053385"/>
              <a:ext cx="500619" cy="46726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3025" y="2051364"/>
              <a:ext cx="260940" cy="489035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623344" y="2065664"/>
              <a:ext cx="325491" cy="477948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068" t="19072" b="24871"/>
            <a:stretch/>
          </p:blipFill>
          <p:spPr>
            <a:xfrm>
              <a:off x="5030649" y="2065663"/>
              <a:ext cx="776379" cy="468703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3133" r="15782" b="33242"/>
            <a:stretch/>
          </p:blipFill>
          <p:spPr>
            <a:xfrm>
              <a:off x="3638215" y="2055332"/>
              <a:ext cx="703056" cy="481097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9CDF1983-E3B9-438B-8C9D-07581DF89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4" y="2118033"/>
              <a:ext cx="388003" cy="405755"/>
            </a:xfrm>
            <a:prstGeom prst="rect">
              <a:avLst/>
            </a:prstGeom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A368348D-ADD2-47C1-A21B-3024D2FE6B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t="9035" r="18843"/>
            <a:stretch/>
          </p:blipFill>
          <p:spPr>
            <a:xfrm>
              <a:off x="7948898" y="2075049"/>
              <a:ext cx="735003" cy="460324"/>
            </a:xfrm>
            <a:prstGeom prst="rect">
              <a:avLst/>
            </a:prstGeom>
          </p:spPr>
        </p:pic>
        <p:pic>
          <p:nvPicPr>
            <p:cNvPr id="42" name="Image 41" descr="Une image contenant texte, intérieur, appareil de cuisine&#10;&#10;Description générée automatiquement">
              <a:extLst>
                <a:ext uri="{FF2B5EF4-FFF2-40B4-BE49-F238E27FC236}">
                  <a16:creationId xmlns:a16="http://schemas.microsoft.com/office/drawing/2014/main" id="{DC20A833-7A2F-4D94-834D-37125AF70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41"/>
            <a:stretch/>
          </p:blipFill>
          <p:spPr>
            <a:xfrm>
              <a:off x="6529147" y="2076537"/>
              <a:ext cx="692960" cy="458824"/>
            </a:xfrm>
            <a:prstGeom prst="rect">
              <a:avLst/>
            </a:prstGeom>
          </p:spPr>
        </p:pic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0961D2D-A6C5-8CB3-1FA6-4B5A28A33194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532A90A-7577-B1DE-AAB7-8587817B625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Extinction autonome</a:t>
            </a:r>
          </a:p>
        </p:txBody>
      </p:sp>
    </p:spTree>
    <p:extLst>
      <p:ext uri="{BB962C8B-B14F-4D97-AF65-F5344CB8AC3E}">
        <p14:creationId xmlns:p14="http://schemas.microsoft.com/office/powerpoint/2010/main" val="104615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8D46146D-F6D3-E3F9-ECA1-F877D4E756AC}"/>
              </a:ext>
            </a:extLst>
          </p:cNvPr>
          <p:cNvGrpSpPr/>
          <p:nvPr/>
        </p:nvGrpSpPr>
        <p:grpSpPr>
          <a:xfrm>
            <a:off x="179512" y="1155153"/>
            <a:ext cx="8712969" cy="3072061"/>
            <a:chOff x="179512" y="1620046"/>
            <a:chExt cx="8712969" cy="3072061"/>
          </a:xfrm>
        </p:grpSpPr>
        <p:sp>
          <p:nvSpPr>
            <p:cNvPr id="103" name="ZoneTexte 102"/>
            <p:cNvSpPr txBox="1"/>
            <p:nvPr/>
          </p:nvSpPr>
          <p:spPr>
            <a:xfrm>
              <a:off x="6269811" y="4522830"/>
              <a:ext cx="262267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liste de nos agences certifiées I4-NF285 (extincteurs) : cnpp.com</a:t>
              </a: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269812" y="3068007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Réseau certifié I4-NF285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Certificats d’installations N4 extincteurs,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Comptes rendus Q4 de vérifications périodiques des extincteurs</a:t>
              </a:r>
            </a:p>
          </p:txBody>
        </p:sp>
        <p:sp>
          <p:nvSpPr>
            <p:cNvPr id="109" name="Arrondir un rectangle avec un coin du même côté 108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sp>
          <p:nvSpPr>
            <p:cNvPr id="110" name="Rectangle à coins arrondis 109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11" name="Image 1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0188" y="2050178"/>
              <a:ext cx="766109" cy="5107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116" name="Connecteur droit 115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6AC04519-CF9A-4F01-BEEB-FFA97065900E}"/>
                </a:ext>
              </a:extLst>
            </p:cNvPr>
            <p:cNvGrpSpPr/>
            <p:nvPr/>
          </p:nvGrpSpPr>
          <p:grpSpPr>
            <a:xfrm>
              <a:off x="179512" y="1620046"/>
              <a:ext cx="1872209" cy="2927134"/>
              <a:chOff x="179512" y="1620046"/>
              <a:chExt cx="1872209" cy="292713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179512" y="1620046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79512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79512" y="1620046"/>
                <a:ext cx="187220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Extincteurs portatifs</a:t>
                </a: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79512" y="2684398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cap="all" dirty="0" err="1">
                    <a:solidFill>
                      <a:srgbClr val="1F497D"/>
                    </a:solidFill>
                    <a:latin typeface="Arial"/>
                  </a:rPr>
                  <a:t>Tégral</a:t>
                </a: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 </a:t>
                </a:r>
              </a:p>
            </p:txBody>
          </p:sp>
          <p:pic>
            <p:nvPicPr>
              <p:cNvPr id="53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1379" y="1995686"/>
                <a:ext cx="803339" cy="60748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4" name="Picture 2"/>
              <p:cNvPicPr>
                <a:picLocks noChangeAspect="1" noChangeArrowheads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3462" y="2722616"/>
                <a:ext cx="157252" cy="162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122" name="Rectangle 121"/>
              <p:cNvSpPr/>
              <p:nvPr/>
            </p:nvSpPr>
            <p:spPr>
              <a:xfrm>
                <a:off x="188725" y="3723878"/>
                <a:ext cx="1862995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Une gamme complète, efficace et simple, le bouton « coup de poing » situé sur la tête de l'extincteur rend la mise en pression évidente et rapide.</a:t>
                </a: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79513" y="2931790"/>
                <a:ext cx="187220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Simplifier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La première intervention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dans la lutte contre l’incendie dans la plupart des locaux.</a:t>
                </a:r>
              </a:p>
            </p:txBody>
          </p:sp>
        </p:grpSp>
        <p:sp>
          <p:nvSpPr>
            <p:cNvPr id="57" name="Rectangle 56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5" name="Image 74"/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B4051C16-A3B2-4610-B5A0-16EF3191D8FB}"/>
                </a:ext>
              </a:extLst>
            </p:cNvPr>
            <p:cNvGrpSpPr/>
            <p:nvPr/>
          </p:nvGrpSpPr>
          <p:grpSpPr>
            <a:xfrm>
              <a:off x="2262584" y="1620046"/>
              <a:ext cx="3785581" cy="2927134"/>
              <a:chOff x="179511" y="1620046"/>
              <a:chExt cx="3785581" cy="2927134"/>
            </a:xfrm>
          </p:grpSpPr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BB63C791-3BBD-49E6-B311-C0413D063379}"/>
                  </a:ext>
                </a:extLst>
              </p:cNvPr>
              <p:cNvSpPr/>
              <p:nvPr/>
            </p:nvSpPr>
            <p:spPr>
              <a:xfrm>
                <a:off x="179512" y="1620046"/>
                <a:ext cx="378557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8096028-52D2-4EA9-A9AA-36486915C3FC}"/>
                  </a:ext>
                </a:extLst>
              </p:cNvPr>
              <p:cNvSpPr/>
              <p:nvPr/>
            </p:nvSpPr>
            <p:spPr>
              <a:xfrm>
                <a:off x="179512" y="2669680"/>
                <a:ext cx="3785580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973364F1-6DB5-4ECA-8064-CDE0E835B4E1}"/>
                  </a:ext>
                </a:extLst>
              </p:cNvPr>
              <p:cNvSpPr/>
              <p:nvPr/>
            </p:nvSpPr>
            <p:spPr>
              <a:xfrm>
                <a:off x="179511" y="1620046"/>
                <a:ext cx="3785579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Extincteurs portatifs</a:t>
                </a: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A74FBC3-A019-4063-BCC3-2F43E91FFC46}"/>
                  </a:ext>
                </a:extLst>
              </p:cNvPr>
              <p:cNvSpPr/>
              <p:nvPr/>
            </p:nvSpPr>
            <p:spPr>
              <a:xfrm>
                <a:off x="179512" y="2684398"/>
                <a:ext cx="3785580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cap="all" dirty="0" err="1">
                    <a:solidFill>
                      <a:srgbClr val="1F497D"/>
                    </a:solidFill>
                    <a:latin typeface="Arial"/>
                  </a:rPr>
                  <a:t>Dium</a:t>
                </a: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,      </a:t>
                </a:r>
                <a:r>
                  <a:rPr lang="fr-FR" sz="950" b="1" cap="all" dirty="0" err="1">
                    <a:solidFill>
                      <a:srgbClr val="1F497D"/>
                    </a:solidFill>
                    <a:latin typeface="Arial"/>
                  </a:rPr>
                  <a:t>dium</a:t>
                </a: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 spéciaux </a:t>
                </a:r>
              </a:p>
            </p:txBody>
          </p:sp>
          <p:pic>
            <p:nvPicPr>
              <p:cNvPr id="66" name="Picture 2">
                <a:extLst>
                  <a:ext uri="{FF2B5EF4-FFF2-40B4-BE49-F238E27FC236}">
                    <a16:creationId xmlns:a16="http://schemas.microsoft.com/office/drawing/2014/main" id="{E2C83969-C85A-4EA4-9E2D-E4D9A218BCA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6254" y="2715843"/>
                <a:ext cx="157252" cy="162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CEA1E100-E3CB-41A8-8BCE-4174FD62EA5A}"/>
                  </a:ext>
                </a:extLst>
              </p:cNvPr>
              <p:cNvSpPr/>
              <p:nvPr/>
            </p:nvSpPr>
            <p:spPr>
              <a:xfrm>
                <a:off x="188724" y="3723878"/>
                <a:ext cx="3776365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Pour feux d’huiles de cuisson (classe F), feux de liquides </a:t>
                </a:r>
              </a:p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et de liquides inflammables, à eau et additif avec antigel </a:t>
                </a:r>
              </a:p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utilisable jusqu'à -20 °C, à eau pure pour les musées. </a:t>
                </a:r>
              </a:p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Privilégie la rapidité d'action sur le départ d'incendie, </a:t>
                </a:r>
              </a:p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par une mise en pression directe. </a:t>
                </a: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098E2255-806D-4DBC-B87E-8BD1FA1EDD6E}"/>
                  </a:ext>
                </a:extLst>
              </p:cNvPr>
              <p:cNvSpPr/>
              <p:nvPr/>
            </p:nvSpPr>
            <p:spPr>
              <a:xfrm>
                <a:off x="179512" y="2931790"/>
                <a:ext cx="3785578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Adapter 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Les extincteurs aux spécificités d’environnements industriels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exigeants et des sites classés, pour tout type de feux.</a:t>
                </a:r>
              </a:p>
            </p:txBody>
          </p:sp>
          <p:pic>
            <p:nvPicPr>
              <p:cNvPr id="70" name="Picture 2">
                <a:extLst>
                  <a:ext uri="{FF2B5EF4-FFF2-40B4-BE49-F238E27FC236}">
                    <a16:creationId xmlns:a16="http://schemas.microsoft.com/office/drawing/2014/main" id="{3737D27D-A2AC-4A1E-B72B-1C00BC7159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5649" y="2717958"/>
                <a:ext cx="157252" cy="1620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sp>
            <p:nvSpPr>
              <p:cNvPr id="71" name="Rectangle à coins arrondis 98">
                <a:extLst>
                  <a:ext uri="{FF2B5EF4-FFF2-40B4-BE49-F238E27FC236}">
                    <a16:creationId xmlns:a16="http://schemas.microsoft.com/office/drawing/2014/main" id="{B165723D-5AD6-4A39-9EEA-7C85F543A72A}"/>
                  </a:ext>
                </a:extLst>
              </p:cNvPr>
              <p:cNvSpPr/>
              <p:nvPr/>
            </p:nvSpPr>
            <p:spPr>
              <a:xfrm>
                <a:off x="379204" y="1994747"/>
                <a:ext cx="3436713" cy="5952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72" name="Image 71">
                <a:extLst>
                  <a:ext uri="{FF2B5EF4-FFF2-40B4-BE49-F238E27FC236}">
                    <a16:creationId xmlns:a16="http://schemas.microsoft.com/office/drawing/2014/main" id="{1A5B63A4-E1C1-432B-8EB2-3486545BF7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1988104" y="2015902"/>
                <a:ext cx="358606" cy="537909"/>
              </a:xfrm>
              <a:prstGeom prst="rect">
                <a:avLst/>
              </a:prstGeom>
            </p:spPr>
          </p:pic>
          <p:pic>
            <p:nvPicPr>
              <p:cNvPr id="73" name="Image 72">
                <a:extLst>
                  <a:ext uri="{FF2B5EF4-FFF2-40B4-BE49-F238E27FC236}">
                    <a16:creationId xmlns:a16="http://schemas.microsoft.com/office/drawing/2014/main" id="{0AE6011F-7F75-4AAA-BE9B-E8D7F357E0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2248312" y="2010650"/>
                <a:ext cx="292022" cy="543161"/>
              </a:xfrm>
              <a:prstGeom prst="rect">
                <a:avLst/>
              </a:prstGeom>
            </p:spPr>
          </p:pic>
          <p:pic>
            <p:nvPicPr>
              <p:cNvPr id="81" name="Image 80">
                <a:extLst>
                  <a:ext uri="{FF2B5EF4-FFF2-40B4-BE49-F238E27FC236}">
                    <a16:creationId xmlns:a16="http://schemas.microsoft.com/office/drawing/2014/main" id="{FEC1F8FA-396E-48E3-94A4-AD6701C43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2391440" y="2013158"/>
                <a:ext cx="360435" cy="540653"/>
              </a:xfrm>
              <a:prstGeom prst="rect">
                <a:avLst/>
              </a:prstGeom>
            </p:spPr>
          </p:pic>
          <p:pic>
            <p:nvPicPr>
              <p:cNvPr id="87" name="Image 86">
                <a:extLst>
                  <a:ext uri="{FF2B5EF4-FFF2-40B4-BE49-F238E27FC236}">
                    <a16:creationId xmlns:a16="http://schemas.microsoft.com/office/drawing/2014/main" id="{9C5577C8-B45A-44BC-8863-7CC8CD28A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1409" y="2017697"/>
                <a:ext cx="804247" cy="536114"/>
              </a:xfrm>
              <a:prstGeom prst="rect">
                <a:avLst/>
              </a:prstGeom>
            </p:spPr>
          </p:pic>
          <p:pic>
            <p:nvPicPr>
              <p:cNvPr id="88" name="Image 87">
                <a:extLst>
                  <a:ext uri="{FF2B5EF4-FFF2-40B4-BE49-F238E27FC236}">
                    <a16:creationId xmlns:a16="http://schemas.microsoft.com/office/drawing/2014/main" id="{4D0D45E0-BB4D-4B82-B138-2FA57CF08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2978999" y="1891689"/>
                <a:ext cx="368141" cy="662122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89" name="Image 88">
                <a:extLst>
                  <a:ext uri="{FF2B5EF4-FFF2-40B4-BE49-F238E27FC236}">
                    <a16:creationId xmlns:a16="http://schemas.microsoft.com/office/drawing/2014/main" id="{7874BE7E-A799-4956-A744-1418EF07F8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1777502" y="1986962"/>
                <a:ext cx="406642" cy="573784"/>
              </a:xfrm>
              <a:prstGeom prst="rect">
                <a:avLst/>
              </a:prstGeom>
            </p:spPr>
          </p:pic>
        </p:grpSp>
        <p:pic>
          <p:nvPicPr>
            <p:cNvPr id="5" name="Image 4" descr="Une image contenant personne&#10;&#10;Description générée automatiquement">
              <a:extLst>
                <a:ext uri="{FF2B5EF4-FFF2-40B4-BE49-F238E27FC236}">
                  <a16:creationId xmlns:a16="http://schemas.microsoft.com/office/drawing/2014/main" id="{71E04EE1-5BCE-4EA2-AD87-7171CFD670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00" b="33200"/>
            <a:stretch/>
          </p:blipFill>
          <p:spPr>
            <a:xfrm>
              <a:off x="7983860" y="2062901"/>
              <a:ext cx="665781" cy="5034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0AB0E589-EEFA-45A5-B621-6727CAB531BB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6" name="Image 45">
              <a:hlinkClick r:id="rId15" action="ppaction://hlinksldjump"/>
              <a:extLst>
                <a:ext uri="{FF2B5EF4-FFF2-40B4-BE49-F238E27FC236}">
                  <a16:creationId xmlns:a16="http://schemas.microsoft.com/office/drawing/2014/main" id="{584DBC9D-CC43-4DAC-A4FB-43DAFD5B9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1" name="Image 50">
              <a:hlinkClick r:id="rId17" action="ppaction://hlinksldjump"/>
              <a:extLst>
                <a:ext uri="{FF2B5EF4-FFF2-40B4-BE49-F238E27FC236}">
                  <a16:creationId xmlns:a16="http://schemas.microsoft.com/office/drawing/2014/main" id="{B8DC536C-0ED2-46BB-A985-F341F2AA3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2" name="Image 51">
              <a:hlinkClick r:id="rId19" action="ppaction://hlinksldjump"/>
              <a:extLst>
                <a:ext uri="{FF2B5EF4-FFF2-40B4-BE49-F238E27FC236}">
                  <a16:creationId xmlns:a16="http://schemas.microsoft.com/office/drawing/2014/main" id="{B0E8605C-C2D3-468B-85E3-4F2E976A9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3F41C88-8650-C536-39D9-6AB1D06D89A3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B3CBDDA-1801-82D6-4E10-D3FEA99C327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Intervention des personnels et des témoins d’incendie</a:t>
            </a:r>
          </a:p>
        </p:txBody>
      </p:sp>
    </p:spTree>
    <p:extLst>
      <p:ext uri="{BB962C8B-B14F-4D97-AF65-F5344CB8AC3E}">
        <p14:creationId xmlns:p14="http://schemas.microsoft.com/office/powerpoint/2010/main" val="407516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222C158-2D93-1AED-1BA3-CD4AE7EA1C82}"/>
              </a:ext>
            </a:extLst>
          </p:cNvPr>
          <p:cNvGrpSpPr/>
          <p:nvPr/>
        </p:nvGrpSpPr>
        <p:grpSpPr>
          <a:xfrm>
            <a:off x="292066" y="1155153"/>
            <a:ext cx="8600414" cy="3059579"/>
            <a:chOff x="292066" y="1620044"/>
            <a:chExt cx="8600414" cy="305957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A61DB2-6CBA-4857-9BBA-A98234E2AC11}"/>
                </a:ext>
              </a:extLst>
            </p:cNvPr>
            <p:cNvSpPr/>
            <p:nvPr/>
          </p:nvSpPr>
          <p:spPr>
            <a:xfrm>
              <a:off x="2167772" y="1620045"/>
              <a:ext cx="3875725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800" b="1" cap="small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2159198" y="1620046"/>
              <a:ext cx="3888968" cy="1311744"/>
              <a:chOff x="165024" y="1620046"/>
              <a:chExt cx="3888968" cy="131174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261556" y="1620046"/>
                <a:ext cx="1732766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050" dirty="0">
                    <a:solidFill>
                      <a:srgbClr val="002060"/>
                    </a:solidFill>
                  </a:rPr>
                  <a:t>CO</a:t>
                </a:r>
                <a:r>
                  <a:rPr lang="fr-FR" sz="1050" baseline="-25000" dirty="0">
                    <a:solidFill>
                      <a:srgbClr val="002060"/>
                    </a:solidFill>
                  </a:rPr>
                  <a:t>2</a:t>
                </a:r>
                <a:r>
                  <a:rPr lang="fr-FR" sz="1050" dirty="0">
                    <a:solidFill>
                      <a:srgbClr val="002060"/>
                    </a:solidFill>
                  </a:rPr>
                  <a:t> amagnétiques</a:t>
                </a:r>
              </a:p>
            </p:txBody>
          </p:sp>
          <p:sp>
            <p:nvSpPr>
              <p:cNvPr id="59" name="Rectangle à coins arrondis 58"/>
              <p:cNvSpPr/>
              <p:nvPr/>
            </p:nvSpPr>
            <p:spPr>
              <a:xfrm>
                <a:off x="2261556" y="2001804"/>
                <a:ext cx="1732766" cy="5952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65024" y="2678545"/>
                <a:ext cx="3888968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181784" y="2693263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fr-FR" sz="950" b="1" cap="all" dirty="0">
                  <a:solidFill>
                    <a:srgbClr val="1F497D"/>
                  </a:solidFill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6043498" y="4510346"/>
              <a:ext cx="28489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(1) liste de nos agences certifiées I4-NF285 (extincteurs)  et J5/F5 (RIA/PIA) : cnpp.com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6269811" y="3068006"/>
              <a:ext cx="2622669" cy="1361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Réseau certifié I4-NF285, J5/F5 </a:t>
              </a:r>
              <a:r>
                <a:rPr lang="fr-FR" sz="950" baseline="30000" dirty="0">
                  <a:solidFill>
                    <a:schemeClr val="bg1"/>
                  </a:solidFill>
                </a:rPr>
                <a:t>(1)</a:t>
              </a:r>
              <a:r>
                <a:rPr lang="fr-FR" sz="950" dirty="0">
                  <a:solidFill>
                    <a:schemeClr val="bg1"/>
                  </a:solidFill>
                </a:rPr>
                <a:t> </a:t>
              </a: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Certificats d’installations N4 extincteurs, </a:t>
              </a: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  <a:p>
              <a:pPr algn="ctr"/>
              <a:r>
                <a:rPr lang="fr-FR" sz="950" dirty="0">
                  <a:solidFill>
                    <a:schemeClr val="bg1"/>
                  </a:solidFill>
                </a:rPr>
                <a:t>Comptes rendus Q4 de vérifications périodiques des extincteurs</a:t>
              </a:r>
            </a:p>
            <a:p>
              <a:pPr algn="ctr"/>
              <a:endParaRPr lang="fr-FR" sz="400" dirty="0">
                <a:solidFill>
                  <a:schemeClr val="bg1"/>
                </a:solidFill>
              </a:endParaRPr>
            </a:p>
            <a:p>
              <a:pPr algn="ctr"/>
              <a:r>
                <a:rPr lang="fr-FR" sz="950" dirty="0">
                  <a:solidFill>
                    <a:schemeClr val="bg1"/>
                  </a:solidFill>
                </a:rPr>
                <a:t>Certificats d’installations N5 RIA, </a:t>
              </a: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Comptes rendus Q5 de vérifications périodiques des RIA.</a:t>
              </a:r>
            </a:p>
          </p:txBody>
        </p:sp>
        <p:sp>
          <p:nvSpPr>
            <p:cNvPr id="39" name="Arrondir un rectangle avec un coin du même côté 38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bg1"/>
                  </a:solidFill>
                </a:rPr>
                <a:t>Le service de proximité</a:t>
              </a:r>
            </a:p>
          </p:txBody>
        </p:sp>
        <p:sp>
          <p:nvSpPr>
            <p:cNvPr id="42" name="Rectangle à coins arrondis 41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0187" y="2050177"/>
              <a:ext cx="766109" cy="5107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51" name="Connecteur droit 50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white"/>
                  </a:solidFill>
                </a:rPr>
                <a:t>Les          Chubb France</a:t>
              </a:r>
            </a:p>
          </p:txBody>
        </p:sp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33F971EE-97A6-44E3-80ED-5EE33DC10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25A61D06-DC4F-4E05-A6CC-930EC79045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7987" y="2043116"/>
              <a:ext cx="957935" cy="517801"/>
              <a:chOff x="2032005" y="1432860"/>
              <a:chExt cx="5492323" cy="2968812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id="{D26432C9-F4B1-4360-9AD2-95982D401296}"/>
                  </a:ext>
                </a:extLst>
              </p:cNvPr>
              <p:cNvSpPr/>
              <p:nvPr/>
            </p:nvSpPr>
            <p:spPr>
              <a:xfrm>
                <a:off x="3131840" y="1432860"/>
                <a:ext cx="4392488" cy="2938665"/>
              </a:xfrm>
              <a:prstGeom prst="roundRect">
                <a:avLst>
                  <a:gd name="adj" fmla="val 3864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63" name="Image 62" descr="Une image contenant personne, homme, mâle&#10;&#10;Description générée automatiquement">
                <a:extLst>
                  <a:ext uri="{FF2B5EF4-FFF2-40B4-BE49-F238E27FC236}">
                    <a16:creationId xmlns:a16="http://schemas.microsoft.com/office/drawing/2014/main" id="{48C3A53B-661C-4617-B467-3C688EFAC6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706" b="45620"/>
              <a:stretch/>
            </p:blipFill>
            <p:spPr>
              <a:xfrm>
                <a:off x="2032005" y="1432866"/>
                <a:ext cx="5348309" cy="2968806"/>
              </a:xfrm>
              <a:prstGeom prst="rect">
                <a:avLst/>
              </a:prstGeom>
            </p:spPr>
          </p:pic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3F6F5A1-C628-404B-B49D-085E98889341}"/>
                </a:ext>
              </a:extLst>
            </p:cNvPr>
            <p:cNvSpPr/>
            <p:nvPr/>
          </p:nvSpPr>
          <p:spPr>
            <a:xfrm>
              <a:off x="2167774" y="1620045"/>
              <a:ext cx="148589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CO</a:t>
              </a:r>
              <a:r>
                <a:rPr lang="fr-FR" sz="1050" baseline="-25000" dirty="0">
                  <a:solidFill>
                    <a:srgbClr val="002060"/>
                  </a:solidFill>
                </a:rPr>
                <a:t>2</a:t>
              </a:r>
              <a:r>
                <a:rPr lang="fr-FR" sz="1050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AB16C4-2241-4B1E-A806-3235E350BB87}"/>
                </a:ext>
              </a:extLst>
            </p:cNvPr>
            <p:cNvSpPr/>
            <p:nvPr/>
          </p:nvSpPr>
          <p:spPr>
            <a:xfrm>
              <a:off x="2167773" y="2931789"/>
              <a:ext cx="387572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black"/>
                  </a:solidFill>
                </a:rPr>
                <a:t>Compléter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les moyens de lutte pour faire face à la survenance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d’un incendie de matériels sensibles comme les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équipements électriques et électroniques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FB1F8B-6679-4FE1-9F13-1063164408E4}"/>
                </a:ext>
              </a:extLst>
            </p:cNvPr>
            <p:cNvSpPr/>
            <p:nvPr/>
          </p:nvSpPr>
          <p:spPr>
            <a:xfrm>
              <a:off x="2167773" y="3723877"/>
              <a:ext cx="3884298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Nous prévoyons des  extincteurs au CO</a:t>
              </a:r>
              <a:r>
                <a:rPr lang="fr-FR" sz="950" baseline="-25000" dirty="0">
                  <a:solidFill>
                    <a:srgbClr val="002060"/>
                  </a:solidFill>
                </a:rPr>
                <a:t>2</a:t>
              </a:r>
              <a:r>
                <a:rPr lang="fr-FR" sz="950" dirty="0">
                  <a:solidFill>
                    <a:srgbClr val="002060"/>
                  </a:solidFill>
                </a:rPr>
                <a:t> pour vos matériels sensibles informatiques et électriques. </a:t>
              </a:r>
            </a:p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La version amagnétique protège vos sites ou matériaux pour lesquels générer un champ magnétique est proscrit (IRM, marine, …).</a:t>
              </a:r>
            </a:p>
            <a:p>
              <a:pPr algn="ctr"/>
              <a:endParaRPr lang="fr-FR" sz="950" dirty="0">
                <a:solidFill>
                  <a:srgbClr val="002060"/>
                </a:solidFill>
              </a:endParaRPr>
            </a:p>
          </p:txBody>
        </p:sp>
        <p:sp>
          <p:nvSpPr>
            <p:cNvPr id="58" name="Rectangle à coins arrondis 58">
              <a:extLst>
                <a:ext uri="{FF2B5EF4-FFF2-40B4-BE49-F238E27FC236}">
                  <a16:creationId xmlns:a16="http://schemas.microsoft.com/office/drawing/2014/main" id="{E5EB0368-076B-4590-8354-96D7C4DB688D}"/>
                </a:ext>
              </a:extLst>
            </p:cNvPr>
            <p:cNvSpPr/>
            <p:nvPr/>
          </p:nvSpPr>
          <p:spPr>
            <a:xfrm>
              <a:off x="2271762" y="2001803"/>
              <a:ext cx="1381909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41C1798-C242-47F2-8C8E-CF88EDC3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25894" y="2719179"/>
              <a:ext cx="1801692" cy="184531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09E38C86-4241-4471-BACE-A234F75A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328" y="1862476"/>
              <a:ext cx="685344" cy="68863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C16A8495-BA8C-49C1-9EA2-7404989F8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41279" y="2005460"/>
              <a:ext cx="488093" cy="521264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45C5029-93C4-4C5C-B44E-1C95D63B3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942629" y="1841257"/>
              <a:ext cx="621259" cy="682529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CFAF1CFD-FEB1-4ABB-873E-1513922B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38747" y="2050177"/>
              <a:ext cx="565759" cy="473609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36458229-41C4-4128-BBF1-8505CEEE73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92066" y="1620044"/>
              <a:ext cx="1554021" cy="2895921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B2AB6CEB-6B5E-4321-9ED8-F39C4E28313B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70" name="Image 69">
              <a:hlinkClick r:id="rId12" action="ppaction://hlinksldjump"/>
              <a:extLst>
                <a:ext uri="{FF2B5EF4-FFF2-40B4-BE49-F238E27FC236}">
                  <a16:creationId xmlns:a16="http://schemas.microsoft.com/office/drawing/2014/main" id="{FF89CC83-0780-47A9-BE66-376E4A22E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1" name="Image 70">
              <a:hlinkClick r:id="rId14" action="ppaction://hlinksldjump"/>
              <a:extLst>
                <a:ext uri="{FF2B5EF4-FFF2-40B4-BE49-F238E27FC236}">
                  <a16:creationId xmlns:a16="http://schemas.microsoft.com/office/drawing/2014/main" id="{C38A8CBA-8134-42CA-84CC-8522EBE60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2" name="Image 71">
              <a:hlinkClick r:id="rId16" action="ppaction://hlinksldjump"/>
              <a:extLst>
                <a:ext uri="{FF2B5EF4-FFF2-40B4-BE49-F238E27FC236}">
                  <a16:creationId xmlns:a16="http://schemas.microsoft.com/office/drawing/2014/main" id="{16CA3B1F-4FCE-4E49-87BC-C66FB1BD0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E315153-E39E-73C6-86B9-86B17D1706FF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B793B04-0818-8715-7BF7-13E529EB627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Extincteurs pour intervention des personnels et des témoins d’incendie</a:t>
            </a:r>
          </a:p>
        </p:txBody>
      </p:sp>
    </p:spTree>
    <p:extLst>
      <p:ext uri="{BB962C8B-B14F-4D97-AF65-F5344CB8AC3E}">
        <p14:creationId xmlns:p14="http://schemas.microsoft.com/office/powerpoint/2010/main" val="18288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75D09BB-4D08-46D6-B49E-E0FAFCFF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F5866C72-1009-517D-572C-2F34EA24D2F7}"/>
              </a:ext>
            </a:extLst>
          </p:cNvPr>
          <p:cNvGrpSpPr/>
          <p:nvPr/>
        </p:nvGrpSpPr>
        <p:grpSpPr>
          <a:xfrm>
            <a:off x="180020" y="1155153"/>
            <a:ext cx="8712461" cy="2953540"/>
            <a:chOff x="180020" y="1620045"/>
            <a:chExt cx="8712461" cy="2953540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5D5EAFD-BFAA-44EF-957E-ED906EA163D4}"/>
                </a:ext>
              </a:extLst>
            </p:cNvPr>
            <p:cNvSpPr/>
            <p:nvPr/>
          </p:nvSpPr>
          <p:spPr>
            <a:xfrm>
              <a:off x="180020" y="1620046"/>
              <a:ext cx="8712459" cy="2927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DEA4F13-7E5C-4F49-BE5C-2A84F3136E15}"/>
                </a:ext>
              </a:extLst>
            </p:cNvPr>
            <p:cNvSpPr/>
            <p:nvPr/>
          </p:nvSpPr>
          <p:spPr>
            <a:xfrm>
              <a:off x="180021" y="2976940"/>
              <a:ext cx="8712457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Informer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et relayer des tutoriels de formation simples et courts à l’usage des personnes et personnels, accessibles en permanence, et en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soutien de vos actions internes de sensibilisation à la sécurité de vos employés, dès leur arrivée dans votre entreprise. 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6A005E-DA80-4402-9798-43101DCD231D}"/>
                </a:ext>
              </a:extLst>
            </p:cNvPr>
            <p:cNvSpPr/>
            <p:nvPr/>
          </p:nvSpPr>
          <p:spPr>
            <a:xfrm>
              <a:off x="180021" y="3723879"/>
              <a:ext cx="8712460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Nous avons intégré dans certaines signalétiques un QR Code, permettant après son flash via un smartphone compatible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à l’utilisateur d’accéder à une vidéo de courte durée : caractéristiques de l’appareil (extincteur, RIA), recommandations d’utilisation.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00596A-60EA-442E-BB14-BB9EA9F43657}"/>
                </a:ext>
              </a:extLst>
            </p:cNvPr>
            <p:cNvSpPr/>
            <p:nvPr/>
          </p:nvSpPr>
          <p:spPr>
            <a:xfrm>
              <a:off x="187123" y="4373530"/>
              <a:ext cx="870377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700" i="1" dirty="0">
                  <a:solidFill>
                    <a:prstClr val="black"/>
                  </a:solidFill>
                  <a:latin typeface="Arial"/>
                </a:rPr>
                <a:t>Propulsée par </a:t>
              </a:r>
              <a:r>
                <a:rPr lang="fr-FR" sz="700" i="1" dirty="0" err="1">
                  <a:solidFill>
                    <a:prstClr val="black"/>
                  </a:solidFill>
                  <a:latin typeface="Arial"/>
                </a:rPr>
                <a:t>Qr</a:t>
              </a:r>
              <a:r>
                <a:rPr lang="fr-FR" sz="700" i="1" dirty="0">
                  <a:solidFill>
                    <a:prstClr val="black"/>
                  </a:solidFill>
                  <a:latin typeface="Arial"/>
                </a:rPr>
                <a:t> design (spécialiste français des QR Codes) et médaille d’argent aux trophées de la sécurité 2016, Préventive TAG ® délivre des contenus vidéos développés à l’aide d’expert de la sécurité civile.</a:t>
              </a:r>
            </a:p>
          </p:txBody>
        </p: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E9CA91A0-6C13-43F4-8CCE-6502EC1CE490}"/>
                </a:ext>
              </a:extLst>
            </p:cNvPr>
            <p:cNvGrpSpPr/>
            <p:nvPr/>
          </p:nvGrpSpPr>
          <p:grpSpPr>
            <a:xfrm>
              <a:off x="7013906" y="1918870"/>
              <a:ext cx="1878573" cy="1010749"/>
              <a:chOff x="7013905" y="1918870"/>
              <a:chExt cx="1878573" cy="101074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A27308A-9416-4936-A6C7-733117D34FCE}"/>
                  </a:ext>
                </a:extLst>
              </p:cNvPr>
              <p:cNvSpPr/>
              <p:nvPr/>
            </p:nvSpPr>
            <p:spPr>
              <a:xfrm>
                <a:off x="7013905" y="1918870"/>
                <a:ext cx="1872208" cy="10107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9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8CB656E-19E1-435A-BDA8-3C18B027CE24}"/>
                  </a:ext>
                </a:extLst>
              </p:cNvPr>
              <p:cNvSpPr/>
              <p:nvPr/>
            </p:nvSpPr>
            <p:spPr>
              <a:xfrm>
                <a:off x="7020271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9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7B188C-6201-4FFF-83E7-64524EF21BD7}"/>
                  </a:ext>
                </a:extLst>
              </p:cNvPr>
              <p:cNvSpPr/>
              <p:nvPr/>
            </p:nvSpPr>
            <p:spPr>
              <a:xfrm>
                <a:off x="7020270" y="2669680"/>
                <a:ext cx="187220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00" b="1" cap="all" dirty="0">
                    <a:solidFill>
                      <a:srgbClr val="1F497D"/>
                    </a:solidFill>
                    <a:latin typeface="Arial"/>
                  </a:rPr>
                  <a:t>consignes </a:t>
                </a:r>
                <a:endParaRPr lang="fr-FR" sz="900" b="1" cap="all" baseline="30000" dirty="0">
                  <a:solidFill>
                    <a:srgbClr val="1F497D"/>
                  </a:solidFill>
                  <a:latin typeface="Arial"/>
                </a:endParaRPr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BC274FE0-5064-46A4-A9AE-BD96970BF5EC}"/>
                  </a:ext>
                </a:extLst>
              </p:cNvPr>
              <p:cNvGrpSpPr/>
              <p:nvPr/>
            </p:nvGrpSpPr>
            <p:grpSpPr>
              <a:xfrm>
                <a:off x="7116799" y="1980717"/>
                <a:ext cx="1666420" cy="595247"/>
                <a:chOff x="7164288" y="1980717"/>
                <a:chExt cx="1666420" cy="595247"/>
              </a:xfrm>
            </p:grpSpPr>
            <p:sp>
              <p:nvSpPr>
                <p:cNvPr id="58" name="Rectangle à coins arrondis 93">
                  <a:extLst>
                    <a:ext uri="{FF2B5EF4-FFF2-40B4-BE49-F238E27FC236}">
                      <a16:creationId xmlns:a16="http://schemas.microsoft.com/office/drawing/2014/main" id="{6A942A4F-379F-4350-B015-FA38DBC35734}"/>
                    </a:ext>
                  </a:extLst>
                </p:cNvPr>
                <p:cNvSpPr/>
                <p:nvPr/>
              </p:nvSpPr>
              <p:spPr>
                <a:xfrm>
                  <a:off x="7164288" y="1980717"/>
                  <a:ext cx="1666420" cy="59524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fr-FR" sz="90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2F889BCD-AD19-4BB9-89E4-4AA9BD72BDD5}"/>
                    </a:ext>
                  </a:extLst>
                </p:cNvPr>
                <p:cNvGrpSpPr/>
                <p:nvPr/>
              </p:nvGrpSpPr>
              <p:grpSpPr>
                <a:xfrm>
                  <a:off x="7408821" y="2028726"/>
                  <a:ext cx="1177354" cy="519044"/>
                  <a:chOff x="7341509" y="2028726"/>
                  <a:chExt cx="1177354" cy="519044"/>
                </a:xfrm>
              </p:grpSpPr>
              <p:pic>
                <p:nvPicPr>
                  <p:cNvPr id="27" name="Image 26" descr="Une image contenant signe, vert, parking, mètre&#10;&#10;Description générée automatiquement">
                    <a:extLst>
                      <a:ext uri="{FF2B5EF4-FFF2-40B4-BE49-F238E27FC236}">
                        <a16:creationId xmlns:a16="http://schemas.microsoft.com/office/drawing/2014/main" id="{DE4AAC47-8131-47EB-AB33-316E05F2D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2400" y="2028726"/>
                    <a:ext cx="346463" cy="514691"/>
                  </a:xfrm>
                  <a:prstGeom prst="rect">
                    <a:avLst/>
                  </a:prstGeom>
                </p:spPr>
              </p:pic>
              <p:pic>
                <p:nvPicPr>
                  <p:cNvPr id="29" name="Image 28">
                    <a:extLst>
                      <a:ext uri="{FF2B5EF4-FFF2-40B4-BE49-F238E27FC236}">
                        <a16:creationId xmlns:a16="http://schemas.microsoft.com/office/drawing/2014/main" id="{4A68DCCD-5282-4DBB-A08C-205912D49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41509" y="2033079"/>
                    <a:ext cx="346463" cy="514691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5" name="Groupe 114">
              <a:extLst>
                <a:ext uri="{FF2B5EF4-FFF2-40B4-BE49-F238E27FC236}">
                  <a16:creationId xmlns:a16="http://schemas.microsoft.com/office/drawing/2014/main" id="{D6A1E454-0CD5-418D-8C7E-D697ED15DC81}"/>
                </a:ext>
              </a:extLst>
            </p:cNvPr>
            <p:cNvGrpSpPr/>
            <p:nvPr/>
          </p:nvGrpSpPr>
          <p:grpSpPr>
            <a:xfrm>
              <a:off x="4735944" y="1921041"/>
              <a:ext cx="1872208" cy="1010750"/>
              <a:chOff x="4735944" y="1921040"/>
              <a:chExt cx="1872208" cy="1010749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E52DE59-11FB-4887-BCAA-8D28619EF5A8}"/>
                  </a:ext>
                </a:extLst>
              </p:cNvPr>
              <p:cNvSpPr/>
              <p:nvPr/>
            </p:nvSpPr>
            <p:spPr>
              <a:xfrm>
                <a:off x="4735944" y="1921040"/>
                <a:ext cx="1872208" cy="10107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90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9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1B2397-04B6-4450-B630-A3AC6AF3331C}"/>
                  </a:ext>
                </a:extLst>
              </p:cNvPr>
              <p:cNvSpPr/>
              <p:nvPr/>
            </p:nvSpPr>
            <p:spPr>
              <a:xfrm>
                <a:off x="4735944" y="267185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9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30F7835-B903-48B6-BD50-2ED272A32210}"/>
                  </a:ext>
                </a:extLst>
              </p:cNvPr>
              <p:cNvSpPr/>
              <p:nvPr/>
            </p:nvSpPr>
            <p:spPr>
              <a:xfrm>
                <a:off x="4735944" y="2669680"/>
                <a:ext cx="187220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00" b="1" cap="all" dirty="0">
                    <a:solidFill>
                      <a:srgbClr val="1F497D"/>
                    </a:solidFill>
                    <a:latin typeface="Arial"/>
                  </a:rPr>
                  <a:t>Murales DAE </a:t>
                </a:r>
                <a:endParaRPr lang="fr-FR" sz="900" b="1" cap="all" baseline="30000" dirty="0">
                  <a:solidFill>
                    <a:srgbClr val="1F497D"/>
                  </a:solidFill>
                  <a:latin typeface="Arial"/>
                </a:endParaRPr>
              </a:p>
            </p:txBody>
          </p: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9CC655BD-467E-40C4-8E01-C1C90D3CE41E}"/>
                  </a:ext>
                </a:extLst>
              </p:cNvPr>
              <p:cNvGrpSpPr/>
              <p:nvPr/>
            </p:nvGrpSpPr>
            <p:grpSpPr>
              <a:xfrm>
                <a:off x="4838837" y="1982887"/>
                <a:ext cx="1666420" cy="595247"/>
                <a:chOff x="4879961" y="1982887"/>
                <a:chExt cx="1666420" cy="595247"/>
              </a:xfrm>
            </p:grpSpPr>
            <p:sp>
              <p:nvSpPr>
                <p:cNvPr id="68" name="Rectangle à coins arrondis 93">
                  <a:extLst>
                    <a:ext uri="{FF2B5EF4-FFF2-40B4-BE49-F238E27FC236}">
                      <a16:creationId xmlns:a16="http://schemas.microsoft.com/office/drawing/2014/main" id="{DE86FD0C-637B-4D45-ABBF-F906F6A72CFA}"/>
                    </a:ext>
                  </a:extLst>
                </p:cNvPr>
                <p:cNvSpPr/>
                <p:nvPr/>
              </p:nvSpPr>
              <p:spPr>
                <a:xfrm>
                  <a:off x="4879961" y="1982887"/>
                  <a:ext cx="1666420" cy="59524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fr-FR" sz="90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pic>
              <p:nvPicPr>
                <p:cNvPr id="15" name="Image 14">
                  <a:extLst>
                    <a:ext uri="{FF2B5EF4-FFF2-40B4-BE49-F238E27FC236}">
                      <a16:creationId xmlns:a16="http://schemas.microsoft.com/office/drawing/2014/main" id="{A41921E2-046F-4BB7-86E8-5F8B879DB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1667" y="2028726"/>
                  <a:ext cx="343532" cy="51033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</p:pic>
            <p:pic>
              <p:nvPicPr>
                <p:cNvPr id="17" name="Image 16" descr="Une image contenant extérieur, signe, vert, parking&#10;&#10;Description générée automatiquement">
                  <a:hlinkClick r:id="rId5" action="ppaction://hlinkfile"/>
                  <a:extLst>
                    <a:ext uri="{FF2B5EF4-FFF2-40B4-BE49-F238E27FC236}">
                      <a16:creationId xmlns:a16="http://schemas.microsoft.com/office/drawing/2014/main" id="{9F087AEC-87F3-4CCA-A6EC-755A587E00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2915" y="2032813"/>
                  <a:ext cx="679504" cy="5103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17321583-ADFA-4F63-858D-6AA8FC813564}"/>
                </a:ext>
              </a:extLst>
            </p:cNvPr>
            <p:cNvGrpSpPr/>
            <p:nvPr/>
          </p:nvGrpSpPr>
          <p:grpSpPr>
            <a:xfrm>
              <a:off x="2457983" y="1918870"/>
              <a:ext cx="1872208" cy="1012919"/>
              <a:chOff x="2457982" y="1918870"/>
              <a:chExt cx="1872208" cy="1012919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3D83CD5-DC41-4DFA-905C-9B2BF3575428}"/>
                  </a:ext>
                </a:extLst>
              </p:cNvPr>
              <p:cNvSpPr/>
              <p:nvPr/>
            </p:nvSpPr>
            <p:spPr>
              <a:xfrm>
                <a:off x="2457982" y="1918870"/>
                <a:ext cx="1872208" cy="1012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9082C98-955D-41A7-BAE9-F15CCD0243A3}"/>
                  </a:ext>
                </a:extLst>
              </p:cNvPr>
              <p:cNvSpPr/>
              <p:nvPr/>
            </p:nvSpPr>
            <p:spPr>
              <a:xfrm>
                <a:off x="2457982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6484572-5B45-44FB-8A1D-46F2BD98D957}"/>
                  </a:ext>
                </a:extLst>
              </p:cNvPr>
              <p:cNvSpPr/>
              <p:nvPr/>
            </p:nvSpPr>
            <p:spPr>
              <a:xfrm>
                <a:off x="2457982" y="2669680"/>
                <a:ext cx="187220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00" b="1" cap="all" dirty="0">
                    <a:solidFill>
                      <a:srgbClr val="1F497D"/>
                    </a:solidFill>
                    <a:latin typeface="Arial"/>
                  </a:rPr>
                  <a:t>Murales extincteurs/ria</a:t>
                </a:r>
              </a:p>
            </p:txBody>
          </p:sp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CE9DBE17-9C93-41C3-ABAA-0BE42B00D816}"/>
                  </a:ext>
                </a:extLst>
              </p:cNvPr>
              <p:cNvGrpSpPr/>
              <p:nvPr/>
            </p:nvGrpSpPr>
            <p:grpSpPr>
              <a:xfrm>
                <a:off x="2560875" y="1980717"/>
                <a:ext cx="1666420" cy="595247"/>
                <a:chOff x="2601999" y="1980717"/>
                <a:chExt cx="1666420" cy="595247"/>
              </a:xfrm>
            </p:grpSpPr>
            <p:sp>
              <p:nvSpPr>
                <p:cNvPr id="78" name="Rectangle à coins arrondis 93">
                  <a:extLst>
                    <a:ext uri="{FF2B5EF4-FFF2-40B4-BE49-F238E27FC236}">
                      <a16:creationId xmlns:a16="http://schemas.microsoft.com/office/drawing/2014/main" id="{A3BA374A-1353-42DA-8D2E-F07C125F1B90}"/>
                    </a:ext>
                  </a:extLst>
                </p:cNvPr>
                <p:cNvSpPr/>
                <p:nvPr/>
              </p:nvSpPr>
              <p:spPr>
                <a:xfrm>
                  <a:off x="2601999" y="1980717"/>
                  <a:ext cx="1666420" cy="59524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fr-FR" sz="180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grpSp>
              <p:nvGrpSpPr>
                <p:cNvPr id="9" name="Groupe 8">
                  <a:extLst>
                    <a:ext uri="{FF2B5EF4-FFF2-40B4-BE49-F238E27FC236}">
                      <a16:creationId xmlns:a16="http://schemas.microsoft.com/office/drawing/2014/main" id="{428F4FEA-DCBE-4440-8A7A-5004575CA2BA}"/>
                    </a:ext>
                  </a:extLst>
                </p:cNvPr>
                <p:cNvGrpSpPr/>
                <p:nvPr/>
              </p:nvGrpSpPr>
              <p:grpSpPr>
                <a:xfrm>
                  <a:off x="2648391" y="2019562"/>
                  <a:ext cx="1573636" cy="517557"/>
                  <a:chOff x="3263098" y="2029261"/>
                  <a:chExt cx="1573636" cy="517557"/>
                </a:xfrm>
              </p:grpSpPr>
              <p:pic>
                <p:nvPicPr>
                  <p:cNvPr id="19" name="Image 18">
                    <a:extLst>
                      <a:ext uri="{FF2B5EF4-FFF2-40B4-BE49-F238E27FC236}">
                        <a16:creationId xmlns:a16="http://schemas.microsoft.com/office/drawing/2014/main" id="{314385AD-790A-42E2-B21F-D5AA3FDF9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7019" y="2029261"/>
                    <a:ext cx="382754" cy="510339"/>
                  </a:xfrm>
                  <a:prstGeom prst="rect">
                    <a:avLst/>
                  </a:prstGeom>
                </p:spPr>
              </p:pic>
              <p:pic>
                <p:nvPicPr>
                  <p:cNvPr id="21" name="Image 20" descr="Une image contenant signe, dessin, camion, arrêt&#10;&#10;Description générée automatiquement">
                    <a:extLst>
                      <a:ext uri="{FF2B5EF4-FFF2-40B4-BE49-F238E27FC236}">
                        <a16:creationId xmlns:a16="http://schemas.microsoft.com/office/drawing/2014/main" id="{65989378-8ED7-4C8F-8CAD-41C8817C9C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60058" y="2036479"/>
                    <a:ext cx="382754" cy="510339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age 22" descr="Une image contenant signe, arrêt, dessin, rue&#10;&#10;Description générée automatiquement">
                    <a:extLst>
                      <a:ext uri="{FF2B5EF4-FFF2-40B4-BE49-F238E27FC236}">
                        <a16:creationId xmlns:a16="http://schemas.microsoft.com/office/drawing/2014/main" id="{5268CEDB-301A-40EC-9ED2-279DC84A70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3980" y="2036479"/>
                    <a:ext cx="382754" cy="510339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 24">
                    <a:hlinkClick r:id="rId10" action="ppaction://hlinkfile"/>
                    <a:extLst>
                      <a:ext uri="{FF2B5EF4-FFF2-40B4-BE49-F238E27FC236}">
                        <a16:creationId xmlns:a16="http://schemas.microsoft.com/office/drawing/2014/main" id="{925AA197-E51D-4547-94D4-498D63D3E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3098" y="2034813"/>
                    <a:ext cx="382753" cy="51033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B286660-8326-46EF-AAF3-FD71F2DE7DFD}"/>
                </a:ext>
              </a:extLst>
            </p:cNvPr>
            <p:cNvSpPr/>
            <p:nvPr/>
          </p:nvSpPr>
          <p:spPr>
            <a:xfrm>
              <a:off x="180020" y="1620045"/>
              <a:ext cx="871087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00" dirty="0">
                  <a:solidFill>
                    <a:srgbClr val="002060"/>
                  </a:solidFill>
                  <a:latin typeface="Arial"/>
                </a:rPr>
                <a:t>Etiquettes QR Codes</a:t>
              </a: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2771B783-7189-44CE-B355-943BAE588945}"/>
                </a:ext>
              </a:extLst>
            </p:cNvPr>
            <p:cNvSpPr/>
            <p:nvPr/>
          </p:nvSpPr>
          <p:spPr>
            <a:xfrm>
              <a:off x="180021" y="1922774"/>
              <a:ext cx="1872208" cy="1006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90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9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C7668DE8-E564-456E-8703-0270F4AB3064}"/>
                </a:ext>
              </a:extLst>
            </p:cNvPr>
            <p:cNvSpPr/>
            <p:nvPr/>
          </p:nvSpPr>
          <p:spPr>
            <a:xfrm>
              <a:off x="180020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9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1042400E-7F95-4575-91F9-2BA1599B92A3}"/>
                </a:ext>
              </a:extLst>
            </p:cNvPr>
            <p:cNvSpPr/>
            <p:nvPr/>
          </p:nvSpPr>
          <p:spPr>
            <a:xfrm>
              <a:off x="180021" y="2669681"/>
              <a:ext cx="187220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00" b="1" cap="all" dirty="0">
                  <a:solidFill>
                    <a:srgbClr val="1F497D"/>
                  </a:solidFill>
                  <a:latin typeface="Arial"/>
                </a:rPr>
                <a:t>SUR EXTINCTEURS</a:t>
              </a:r>
              <a:endParaRPr lang="fr-FR" sz="900" b="1" cap="all" baseline="30000" dirty="0">
                <a:solidFill>
                  <a:srgbClr val="1F497D"/>
                </a:solidFill>
                <a:latin typeface="Arial"/>
              </a:endParaRP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CDB219A7-0739-4D8E-8D11-BEB5D2CA4A94}"/>
                </a:ext>
              </a:extLst>
            </p:cNvPr>
            <p:cNvGrpSpPr/>
            <p:nvPr/>
          </p:nvGrpSpPr>
          <p:grpSpPr>
            <a:xfrm>
              <a:off x="282914" y="1980717"/>
              <a:ext cx="1666420" cy="595247"/>
              <a:chOff x="324037" y="1980716"/>
              <a:chExt cx="1666420" cy="595247"/>
            </a:xfrm>
          </p:grpSpPr>
          <p:sp>
            <p:nvSpPr>
              <p:cNvPr id="99" name="Rectangle à coins arrondis 93">
                <a:extLst>
                  <a:ext uri="{FF2B5EF4-FFF2-40B4-BE49-F238E27FC236}">
                    <a16:creationId xmlns:a16="http://schemas.microsoft.com/office/drawing/2014/main" id="{A5E68A88-CDE5-414D-A6F8-E9BFC711B4C1}"/>
                  </a:ext>
                </a:extLst>
              </p:cNvPr>
              <p:cNvSpPr/>
              <p:nvPr/>
            </p:nvSpPr>
            <p:spPr>
              <a:xfrm>
                <a:off x="324037" y="1980716"/>
                <a:ext cx="1666420" cy="5952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90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37" name="Image 36">
                <a:hlinkClick r:id="rId12" action="ppaction://hlinkfile"/>
                <a:extLst>
                  <a:ext uri="{FF2B5EF4-FFF2-40B4-BE49-F238E27FC236}">
                    <a16:creationId xmlns:a16="http://schemas.microsoft.com/office/drawing/2014/main" id="{003437E9-8E0C-4365-818E-322A435698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08670" y="2106346"/>
                <a:ext cx="854069" cy="284690"/>
              </a:xfrm>
              <a:prstGeom prst="rect">
                <a:avLst/>
              </a:prstGeom>
            </p:spPr>
          </p:pic>
          <p:pic>
            <p:nvPicPr>
              <p:cNvPr id="39" name="Image 38">
                <a:hlinkClick r:id="rId14" action="ppaction://hlinkfile"/>
                <a:extLst>
                  <a:ext uri="{FF2B5EF4-FFF2-40B4-BE49-F238E27FC236}">
                    <a16:creationId xmlns:a16="http://schemas.microsoft.com/office/drawing/2014/main" id="{44375043-016C-47E5-8AD8-C0F3321A79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5536" y="2059222"/>
                <a:ext cx="897954" cy="299318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1969E78-5610-4439-A92F-AEA248700B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7242" y="2237801"/>
                <a:ext cx="897954" cy="299318"/>
              </a:xfrm>
              <a:prstGeom prst="rect">
                <a:avLst/>
              </a:prstGeom>
            </p:spPr>
          </p:pic>
        </p:grp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3AFBF009-2D94-4E60-AC29-DDEDED25AAEE}"/>
                </a:ext>
              </a:extLst>
            </p:cNvPr>
            <p:cNvCxnSpPr>
              <a:cxnSpLocks/>
            </p:cNvCxnSpPr>
            <p:nvPr/>
          </p:nvCxnSpPr>
          <p:spPr>
            <a:xfrm>
              <a:off x="2255105" y="1887407"/>
              <a:ext cx="0" cy="10422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97FB040F-D673-45C4-BC05-E019C0494ACF}"/>
                </a:ext>
              </a:extLst>
            </p:cNvPr>
            <p:cNvCxnSpPr>
              <a:cxnSpLocks/>
            </p:cNvCxnSpPr>
            <p:nvPr/>
          </p:nvCxnSpPr>
          <p:spPr>
            <a:xfrm>
              <a:off x="4533067" y="1903138"/>
              <a:ext cx="0" cy="10422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4D368834-E5C1-498E-9D41-5C4F5770C8FC}"/>
                </a:ext>
              </a:extLst>
            </p:cNvPr>
            <p:cNvCxnSpPr>
              <a:cxnSpLocks/>
            </p:cNvCxnSpPr>
            <p:nvPr/>
          </p:nvCxnSpPr>
          <p:spPr>
            <a:xfrm>
              <a:off x="6811029" y="1918871"/>
              <a:ext cx="0" cy="10422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e 131">
            <a:extLst>
              <a:ext uri="{FF2B5EF4-FFF2-40B4-BE49-F238E27FC236}">
                <a16:creationId xmlns:a16="http://schemas.microsoft.com/office/drawing/2014/main" id="{32B87335-9878-49AE-BFCB-93F712A8C39B}"/>
              </a:ext>
            </a:extLst>
          </p:cNvPr>
          <p:cNvGrpSpPr/>
          <p:nvPr/>
        </p:nvGrpSpPr>
        <p:grpSpPr>
          <a:xfrm>
            <a:off x="293281" y="4782791"/>
            <a:ext cx="1679708" cy="258317"/>
            <a:chOff x="293280" y="4782790"/>
            <a:chExt cx="1679708" cy="258317"/>
          </a:xfrm>
        </p:grpSpPr>
        <p:pic>
          <p:nvPicPr>
            <p:cNvPr id="133" name="Image 132">
              <a:hlinkClick r:id="rId17" action="ppaction://hlinksldjump"/>
              <a:extLst>
                <a:ext uri="{FF2B5EF4-FFF2-40B4-BE49-F238E27FC236}">
                  <a16:creationId xmlns:a16="http://schemas.microsoft.com/office/drawing/2014/main" id="{38E67DBC-1333-44B7-A940-3A736FC66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0" y="4782790"/>
              <a:ext cx="568298" cy="258317"/>
            </a:xfrm>
            <a:prstGeom prst="rect">
              <a:avLst/>
            </a:prstGeom>
          </p:spPr>
        </p:pic>
        <p:pic>
          <p:nvPicPr>
            <p:cNvPr id="134" name="Picture 2">
              <a:hlinkClick r:id="rId19" action="ppaction://hlinksldjump"/>
              <a:extLst>
                <a:ext uri="{FF2B5EF4-FFF2-40B4-BE49-F238E27FC236}">
                  <a16:creationId xmlns:a16="http://schemas.microsoft.com/office/drawing/2014/main" id="{AD46A01B-49D5-4AFC-B0B5-98B28D0206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048"/>
            <a:stretch/>
          </p:blipFill>
          <p:spPr bwMode="auto">
            <a:xfrm>
              <a:off x="1404562" y="4782790"/>
              <a:ext cx="568426" cy="25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" name="Image 134">
              <a:hlinkClick r:id="rId21" action="ppaction://hlinksldjump"/>
              <a:extLst>
                <a:ext uri="{FF2B5EF4-FFF2-40B4-BE49-F238E27FC236}">
                  <a16:creationId xmlns:a16="http://schemas.microsoft.com/office/drawing/2014/main" id="{467CE2B3-B40E-467F-9AFC-B2724CB927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360" y="4782791"/>
              <a:ext cx="556202" cy="258316"/>
            </a:xfrm>
            <a:prstGeom prst="rect">
              <a:avLst/>
            </a:prstGeom>
          </p:spPr>
        </p:pic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D73F3F0-A646-BB24-8388-F0B540C77FAF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BEB193-F665-ADE8-C2DE-73A28A82A92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signalétique connectée pour action et formation </a:t>
            </a:r>
          </a:p>
        </p:txBody>
      </p:sp>
    </p:spTree>
    <p:extLst>
      <p:ext uri="{BB962C8B-B14F-4D97-AF65-F5344CB8AC3E}">
        <p14:creationId xmlns:p14="http://schemas.microsoft.com/office/powerpoint/2010/main" val="26084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3808E8D8-0D14-48E9-9A42-4C6BA5B611E6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4" name="Image 53">
              <a:hlinkClick r:id="rId2" action="ppaction://hlinksldjump"/>
              <a:extLst>
                <a:ext uri="{FF2B5EF4-FFF2-40B4-BE49-F238E27FC236}">
                  <a16:creationId xmlns:a16="http://schemas.microsoft.com/office/drawing/2014/main" id="{A7FDC49C-83B6-48A3-BC98-0428DAF97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5" name="Image 54">
              <a:hlinkClick r:id="rId4" action="ppaction://hlinksldjump"/>
              <a:extLst>
                <a:ext uri="{FF2B5EF4-FFF2-40B4-BE49-F238E27FC236}">
                  <a16:creationId xmlns:a16="http://schemas.microsoft.com/office/drawing/2014/main" id="{7107A350-B97A-4A02-AF2B-EA0B594B0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6" name="Image 55">
              <a:hlinkClick r:id="rId6" action="ppaction://hlinksldjump"/>
              <a:extLst>
                <a:ext uri="{FF2B5EF4-FFF2-40B4-BE49-F238E27FC236}">
                  <a16:creationId xmlns:a16="http://schemas.microsoft.com/office/drawing/2014/main" id="{3FF4E0CB-E1A1-4027-8A0E-99EE9434C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2BBF9D3-C37A-F68D-0867-EF4E1C0D892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4228DC61-603D-031E-4510-190D5425D2E6}"/>
              </a:ext>
            </a:extLst>
          </p:cNvPr>
          <p:cNvGrpSpPr/>
          <p:nvPr/>
        </p:nvGrpSpPr>
        <p:grpSpPr>
          <a:xfrm>
            <a:off x="198707" y="1155153"/>
            <a:ext cx="8693774" cy="3101071"/>
            <a:chOff x="198707" y="1620046"/>
            <a:chExt cx="8693774" cy="310107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AE36A1A1-D697-4352-8F28-6F5712613335}"/>
                </a:ext>
              </a:extLst>
            </p:cNvPr>
            <p:cNvSpPr/>
            <p:nvPr/>
          </p:nvSpPr>
          <p:spPr>
            <a:xfrm>
              <a:off x="198707" y="1620046"/>
              <a:ext cx="602778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C077ED4-199F-4A04-BDED-EC6C927A8BCE}"/>
                </a:ext>
              </a:extLst>
            </p:cNvPr>
            <p:cNvSpPr/>
            <p:nvPr/>
          </p:nvSpPr>
          <p:spPr>
            <a:xfrm>
              <a:off x="878391" y="1620046"/>
              <a:ext cx="2397467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45" name="Groupe 44">
              <a:extLst>
                <a:ext uri="{FF2B5EF4-FFF2-40B4-BE49-F238E27FC236}">
                  <a16:creationId xmlns:a16="http://schemas.microsoft.com/office/drawing/2014/main" id="{BFE1593A-D3BF-4583-90A6-8DF70BBF3A22}"/>
                </a:ext>
              </a:extLst>
            </p:cNvPr>
            <p:cNvGrpSpPr/>
            <p:nvPr/>
          </p:nvGrpSpPr>
          <p:grpSpPr>
            <a:xfrm>
              <a:off x="236336" y="1694116"/>
              <a:ext cx="527523" cy="2747780"/>
              <a:chOff x="244385" y="1694653"/>
              <a:chExt cx="527523" cy="2747780"/>
            </a:xfrm>
          </p:grpSpPr>
          <p:pic>
            <p:nvPicPr>
              <p:cNvPr id="47" name="Picture 2">
                <a:extLst>
                  <a:ext uri="{FF2B5EF4-FFF2-40B4-BE49-F238E27FC236}">
                    <a16:creationId xmlns:a16="http://schemas.microsoft.com/office/drawing/2014/main" id="{ABC90AC7-8475-495D-85CD-02C5655BE6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4385" y="1694653"/>
                <a:ext cx="527523" cy="11673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8" name="Image 47" descr="Une image contenant texte, intérieur&#10;&#10;Description générée automatiquement">
                <a:extLst>
                  <a:ext uri="{FF2B5EF4-FFF2-40B4-BE49-F238E27FC236}">
                    <a16:creationId xmlns:a16="http://schemas.microsoft.com/office/drawing/2014/main" id="{0C27E86E-38BB-4A36-B901-1C63DE74B0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8035" y="3290306"/>
                <a:ext cx="500223" cy="1152127"/>
              </a:xfrm>
              <a:prstGeom prst="rect">
                <a:avLst/>
              </a:prstGeom>
            </p:spPr>
          </p:pic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027152DE-F322-449E-B78B-2B8130BF56A0}"/>
                </a:ext>
              </a:extLst>
            </p:cNvPr>
            <p:cNvSpPr/>
            <p:nvPr/>
          </p:nvSpPr>
          <p:spPr>
            <a:xfrm>
              <a:off x="899593" y="2681619"/>
              <a:ext cx="2376266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9E702DFC-511E-4481-87E9-9BDA589B20E7}"/>
                </a:ext>
              </a:extLst>
            </p:cNvPr>
            <p:cNvSpPr/>
            <p:nvPr/>
          </p:nvSpPr>
          <p:spPr>
            <a:xfrm>
              <a:off x="878387" y="1620047"/>
              <a:ext cx="239747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Accessoires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4F98C06-51C4-43E6-9822-86A10491215E}"/>
                </a:ext>
              </a:extLst>
            </p:cNvPr>
            <p:cNvSpPr/>
            <p:nvPr/>
          </p:nvSpPr>
          <p:spPr>
            <a:xfrm>
              <a:off x="899594" y="2684399"/>
              <a:ext cx="2376264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esthétisme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C2CB652-CAE8-44DC-BFB4-583FD520225F}"/>
                </a:ext>
              </a:extLst>
            </p:cNvPr>
            <p:cNvSpPr/>
            <p:nvPr/>
          </p:nvSpPr>
          <p:spPr>
            <a:xfrm>
              <a:off x="1043607" y="2931791"/>
              <a:ext cx="2232252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Sécuriser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vos extincteurs portatifs en facilitant leur intégration dans les espaces tout en maintenant leurs fonctions de sécurité première*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CB89F3A-A81B-490A-A6CA-F44718CBD693}"/>
                </a:ext>
              </a:extLst>
            </p:cNvPr>
            <p:cNvSpPr/>
            <p:nvPr/>
          </p:nvSpPr>
          <p:spPr>
            <a:xfrm>
              <a:off x="1043608" y="3723879"/>
              <a:ext cx="223225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Notre large gamme d’accessoires habille vos équipements en maintenant leur accessibilité, visibilité et exigences de performance *</a:t>
              </a:r>
              <a:endParaRPr lang="fr-FR" sz="950" baseline="30000" dirty="0">
                <a:solidFill>
                  <a:srgbClr val="002060"/>
                </a:solidFill>
                <a:latin typeface="Arial"/>
              </a:endParaRPr>
            </a:p>
          </p:txBody>
        </p:sp>
        <p:sp>
          <p:nvSpPr>
            <p:cNvPr id="63" name="Rectangle à coins arrondis 93">
              <a:extLst>
                <a:ext uri="{FF2B5EF4-FFF2-40B4-BE49-F238E27FC236}">
                  <a16:creationId xmlns:a16="http://schemas.microsoft.com/office/drawing/2014/main" id="{0C0B5ADD-2F06-4E12-8B10-F92D1AF70382}"/>
                </a:ext>
              </a:extLst>
            </p:cNvPr>
            <p:cNvSpPr/>
            <p:nvPr/>
          </p:nvSpPr>
          <p:spPr>
            <a:xfrm>
              <a:off x="899594" y="1994748"/>
              <a:ext cx="2268251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560B7ADC-1CC7-49FF-90EF-BD08CA9256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661630" y="2051087"/>
              <a:ext cx="233132" cy="452709"/>
            </a:xfrm>
            <a:prstGeom prst="rect">
              <a:avLst/>
            </a:prstGeom>
          </p:spPr>
        </p:pic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21839A6-F6A2-4671-9F0C-08D96AD7B937}"/>
                </a:ext>
              </a:extLst>
            </p:cNvPr>
            <p:cNvSpPr/>
            <p:nvPr/>
          </p:nvSpPr>
          <p:spPr>
            <a:xfrm>
              <a:off x="3441075" y="1620046"/>
              <a:ext cx="2607088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1FDD334-9577-4275-A4D6-75141C5355ED}"/>
                </a:ext>
              </a:extLst>
            </p:cNvPr>
            <p:cNvSpPr/>
            <p:nvPr/>
          </p:nvSpPr>
          <p:spPr>
            <a:xfrm>
              <a:off x="3441072" y="2669681"/>
              <a:ext cx="2607092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52A88742-C182-4CDE-9575-2636D122C9A4}"/>
                </a:ext>
              </a:extLst>
            </p:cNvPr>
            <p:cNvSpPr/>
            <p:nvPr/>
          </p:nvSpPr>
          <p:spPr>
            <a:xfrm>
              <a:off x="3441067" y="1620047"/>
              <a:ext cx="260709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accessoires</a:t>
              </a: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E47ED54F-0A14-45FB-8529-C65CB958DD2D}"/>
                </a:ext>
              </a:extLst>
            </p:cNvPr>
            <p:cNvSpPr/>
            <p:nvPr/>
          </p:nvSpPr>
          <p:spPr>
            <a:xfrm>
              <a:off x="3441068" y="2684399"/>
              <a:ext cx="260708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Support magnétique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CF4CC4C-A3FD-45BC-8750-CC904DFF4396}"/>
                </a:ext>
              </a:extLst>
            </p:cNvPr>
            <p:cNvSpPr/>
            <p:nvPr/>
          </p:nvSpPr>
          <p:spPr>
            <a:xfrm>
              <a:off x="3441074" y="3723878"/>
              <a:ext cx="260709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Le support magnétique s’amarre sur les cloisons et poteaux métalliques.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Les extincteurs se fixent via des vis fournies avec les supports.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47E8DC4-B0D9-40D9-8188-AECB3176E8F7}"/>
                </a:ext>
              </a:extLst>
            </p:cNvPr>
            <p:cNvSpPr/>
            <p:nvPr/>
          </p:nvSpPr>
          <p:spPr>
            <a:xfrm>
              <a:off x="3441074" y="2931791"/>
              <a:ext cx="260709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Intégrer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aisément les extincteurs des milieux industriels en cas de présence de support métal</a:t>
              </a:r>
            </a:p>
          </p:txBody>
        </p:sp>
        <p:sp>
          <p:nvSpPr>
            <p:cNvPr id="71" name="Rectangle à coins arrondis 93">
              <a:extLst>
                <a:ext uri="{FF2B5EF4-FFF2-40B4-BE49-F238E27FC236}">
                  <a16:creationId xmlns:a16="http://schemas.microsoft.com/office/drawing/2014/main" id="{CCA2BF25-84F8-4A4D-98C3-D09166CA8C78}"/>
                </a:ext>
              </a:extLst>
            </p:cNvPr>
            <p:cNvSpPr/>
            <p:nvPr/>
          </p:nvSpPr>
          <p:spPr>
            <a:xfrm>
              <a:off x="3569535" y="1980718"/>
              <a:ext cx="2350171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1E94B0BF-7EF2-496B-A51D-48C0E8A38E88}"/>
                </a:ext>
              </a:extLst>
            </p:cNvPr>
            <p:cNvGrpSpPr/>
            <p:nvPr/>
          </p:nvGrpSpPr>
          <p:grpSpPr>
            <a:xfrm>
              <a:off x="4069842" y="2033647"/>
              <a:ext cx="1349554" cy="489389"/>
              <a:chOff x="7294346" y="2033646"/>
              <a:chExt cx="1349554" cy="489389"/>
            </a:xfrm>
          </p:grpSpPr>
          <p:pic>
            <p:nvPicPr>
              <p:cNvPr id="73" name="Image 72">
                <a:extLst>
                  <a:ext uri="{FF2B5EF4-FFF2-40B4-BE49-F238E27FC236}">
                    <a16:creationId xmlns:a16="http://schemas.microsoft.com/office/drawing/2014/main" id="{FC25A803-3091-436A-A09D-2BD6E8088C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5988" t="6748" r="17061" b="2890"/>
              <a:stretch/>
            </p:blipFill>
            <p:spPr>
              <a:xfrm>
                <a:off x="7294346" y="2033646"/>
                <a:ext cx="544565" cy="489389"/>
              </a:xfrm>
              <a:prstGeom prst="rect">
                <a:avLst/>
              </a:prstGeom>
            </p:spPr>
          </p:pic>
          <p:pic>
            <p:nvPicPr>
              <p:cNvPr id="74" name="Image 73" descr="Une image contenant intérieur, rouge&#10;&#10;Description générée automatiquement">
                <a:extLst>
                  <a:ext uri="{FF2B5EF4-FFF2-40B4-BE49-F238E27FC236}">
                    <a16:creationId xmlns:a16="http://schemas.microsoft.com/office/drawing/2014/main" id="{AB298F0D-0B21-475A-BB34-6DBC45417A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5400000">
                <a:off x="8140961" y="1984499"/>
                <a:ext cx="443012" cy="562866"/>
              </a:xfrm>
              <a:prstGeom prst="rect">
                <a:avLst/>
              </a:prstGeom>
            </p:spPr>
          </p:pic>
        </p:grpSp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F1CF0B67-E7CE-4B35-B71B-09D432B9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66172" y="2115395"/>
              <a:ext cx="735095" cy="383254"/>
            </a:xfrm>
            <a:prstGeom prst="rect">
              <a:avLst/>
            </a:prstGeom>
          </p:spPr>
        </p:pic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7DB6BDF-FA5D-4717-AABE-53FBBF77D090}"/>
                </a:ext>
              </a:extLst>
            </p:cNvPr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B816376-B4F5-4AEE-A9B2-6C9E5282F678}"/>
                </a:ext>
              </a:extLst>
            </p:cNvPr>
            <p:cNvSpPr/>
            <p:nvPr/>
          </p:nvSpPr>
          <p:spPr>
            <a:xfrm>
              <a:off x="6269812" y="3068007"/>
              <a:ext cx="2622669" cy="1361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Réseau certifié I4-NF285, J5/F5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Certificats d’installations N4 extincteurs,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Comptes rendus Q4 de vérifications périodiques des extincteurs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Certificats d’installations N5 RIA,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Comptes rendus Q5 de vérifications périodiques des RIA.</a:t>
              </a:r>
            </a:p>
          </p:txBody>
        </p:sp>
        <p:sp>
          <p:nvSpPr>
            <p:cNvPr id="79" name="Arrondir un rectangle avec un coin du même côté 108">
              <a:extLst>
                <a:ext uri="{FF2B5EF4-FFF2-40B4-BE49-F238E27FC236}">
                  <a16:creationId xmlns:a16="http://schemas.microsoft.com/office/drawing/2014/main" id="{8B08CD30-C8E5-4188-BF84-B9B073B144A1}"/>
                </a:ext>
              </a:extLst>
            </p:cNvPr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sp>
          <p:nvSpPr>
            <p:cNvPr id="80" name="Rectangle à coins arrondis 109">
              <a:extLst>
                <a:ext uri="{FF2B5EF4-FFF2-40B4-BE49-F238E27FC236}">
                  <a16:creationId xmlns:a16="http://schemas.microsoft.com/office/drawing/2014/main" id="{ADB43D82-B6A1-4D87-B2CD-FCFFBA695744}"/>
                </a:ext>
              </a:extLst>
            </p:cNvPr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81" name="Image 80">
              <a:extLst>
                <a:ext uri="{FF2B5EF4-FFF2-40B4-BE49-F238E27FC236}">
                  <a16:creationId xmlns:a16="http://schemas.microsoft.com/office/drawing/2014/main" id="{E7F28CC7-4159-4E91-9286-79B1A551FB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0188" y="2050178"/>
              <a:ext cx="766109" cy="5107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E31EFF7A-00B0-4815-868B-A5507B614E9A}"/>
                </a:ext>
              </a:extLst>
            </p:cNvPr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3397E2EA-2DE9-4BC6-B912-92D7FFCE27BD}"/>
                </a:ext>
              </a:extLst>
            </p:cNvPr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BD11F61-C884-4EF2-9305-CB9B24630607}"/>
                </a:ext>
              </a:extLst>
            </p:cNvPr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86" name="Picture 3">
              <a:extLst>
                <a:ext uri="{FF2B5EF4-FFF2-40B4-BE49-F238E27FC236}">
                  <a16:creationId xmlns:a16="http://schemas.microsoft.com/office/drawing/2014/main" id="{2C9E71A8-B757-4105-B10D-D85CFE5E13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2DB006D9-432C-46C7-B487-BD40D00D6D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30400" y="2070326"/>
              <a:ext cx="233132" cy="452709"/>
            </a:xfrm>
            <a:prstGeom prst="rect">
              <a:avLst/>
            </a:prstGeom>
          </p:spPr>
        </p:pic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B50C18F1-282B-4042-8195-A455CE7A5A43}"/>
                </a:ext>
              </a:extLst>
            </p:cNvPr>
            <p:cNvSpPr/>
            <p:nvPr/>
          </p:nvSpPr>
          <p:spPr>
            <a:xfrm>
              <a:off x="198707" y="4536451"/>
              <a:ext cx="3077151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8"/>
              <a:r>
                <a:rPr lang="fr-FR" sz="6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* Signalisation de présence et de nature de l’extincteur à prévoir en complément</a:t>
              </a:r>
            </a:p>
          </p:txBody>
        </p:sp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B1BEF2DD-2B82-440B-88AE-86CFC15BAD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pic>
          <p:nvPicPr>
            <p:cNvPr id="52" name="Image 51" descr="Une image contenant personne&#10;&#10;Description générée automatiquement">
              <a:extLst>
                <a:ext uri="{FF2B5EF4-FFF2-40B4-BE49-F238E27FC236}">
                  <a16:creationId xmlns:a16="http://schemas.microsoft.com/office/drawing/2014/main" id="{2BAD4932-621F-47F2-8482-C1DF88789B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00" b="33200"/>
            <a:stretch/>
          </p:blipFill>
          <p:spPr>
            <a:xfrm>
              <a:off x="7983860" y="2062901"/>
              <a:ext cx="665781" cy="5034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EBCFC8E-340E-E6E6-21E6-7144532E309E}"/>
                </a:ext>
              </a:extLst>
            </p:cNvPr>
            <p:cNvSpPr txBox="1"/>
            <p:nvPr/>
          </p:nvSpPr>
          <p:spPr>
            <a:xfrm>
              <a:off x="6043498" y="4510346"/>
              <a:ext cx="28489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(1) liste de nos agences certifiées I4-NF285 (extincteurs)  et J5/F5 (RIA/PIA) : cnpp.com</a:t>
              </a: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50B4C05-A3B2-0178-A762-5DCD7E48107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Intervention des personnels et des témoins d’incendie</a:t>
            </a:r>
          </a:p>
        </p:txBody>
      </p:sp>
    </p:spTree>
    <p:extLst>
      <p:ext uri="{BB962C8B-B14F-4D97-AF65-F5344CB8AC3E}">
        <p14:creationId xmlns:p14="http://schemas.microsoft.com/office/powerpoint/2010/main" val="216433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B887D1B2-BCAA-490F-B996-B8B16344F7D1}"/>
              </a:ext>
            </a:extLst>
          </p:cNvPr>
          <p:cNvGrpSpPr/>
          <p:nvPr/>
        </p:nvGrpSpPr>
        <p:grpSpPr>
          <a:xfrm>
            <a:off x="293281" y="4782791"/>
            <a:ext cx="1679708" cy="258317"/>
            <a:chOff x="293280" y="4782790"/>
            <a:chExt cx="1679708" cy="258317"/>
          </a:xfrm>
        </p:grpSpPr>
        <p:pic>
          <p:nvPicPr>
            <p:cNvPr id="45" name="Image 44">
              <a:hlinkClick r:id="rId3" action="ppaction://hlinksldjump"/>
              <a:extLst>
                <a:ext uri="{FF2B5EF4-FFF2-40B4-BE49-F238E27FC236}">
                  <a16:creationId xmlns:a16="http://schemas.microsoft.com/office/drawing/2014/main" id="{F478560B-08CB-4CA0-93F2-E319B427C4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0" y="4782790"/>
              <a:ext cx="568298" cy="258317"/>
            </a:xfrm>
            <a:prstGeom prst="rect">
              <a:avLst/>
            </a:prstGeom>
          </p:spPr>
        </p:pic>
        <p:pic>
          <p:nvPicPr>
            <p:cNvPr id="46" name="Picture 2">
              <a:hlinkClick r:id="rId5" action="ppaction://hlinksldjump"/>
              <a:extLst>
                <a:ext uri="{FF2B5EF4-FFF2-40B4-BE49-F238E27FC236}">
                  <a16:creationId xmlns:a16="http://schemas.microsoft.com/office/drawing/2014/main" id="{F250B44D-AC52-4148-A592-09BF79DC527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-3048"/>
            <a:stretch/>
          </p:blipFill>
          <p:spPr bwMode="auto">
            <a:xfrm>
              <a:off x="1404562" y="4782790"/>
              <a:ext cx="568426" cy="258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Image 46">
              <a:hlinkClick r:id="rId7" action="ppaction://hlinksldjump"/>
              <a:extLst>
                <a:ext uri="{FF2B5EF4-FFF2-40B4-BE49-F238E27FC236}">
                  <a16:creationId xmlns:a16="http://schemas.microsoft.com/office/drawing/2014/main" id="{51095686-F4A2-45B2-8C93-45C8F7041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8360" y="4782791"/>
              <a:ext cx="556202" cy="258316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38C3920-DD7E-EC7B-2B92-A9CE5FFA1D3C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F5C30EF-F799-352B-1308-BD8CC798503D}"/>
              </a:ext>
            </a:extLst>
          </p:cNvPr>
          <p:cNvGrpSpPr/>
          <p:nvPr/>
        </p:nvGrpSpPr>
        <p:grpSpPr>
          <a:xfrm>
            <a:off x="179513" y="1155153"/>
            <a:ext cx="8712968" cy="3059577"/>
            <a:chOff x="179513" y="1620046"/>
            <a:chExt cx="8712968" cy="3059577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925B3F0-E76B-4D7E-9D3F-FED1E33B97D0}"/>
                </a:ext>
              </a:extLst>
            </p:cNvPr>
            <p:cNvSpPr/>
            <p:nvPr/>
          </p:nvSpPr>
          <p:spPr>
            <a:xfrm>
              <a:off x="4175957" y="1620046"/>
              <a:ext cx="1872208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269812" y="3068007"/>
              <a:ext cx="2622669" cy="1361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Réseau certifié I4-NF285, J5/F5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Certificats d’installations N4 extincteurs,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Comptes rendus Q4 de vérifications périodiques des extincteurs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Certificats d’installations N5 RIA,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Comptes rendus Q5 de vérifications périodiques des RIA.</a:t>
              </a:r>
            </a:p>
          </p:txBody>
        </p:sp>
        <p:sp>
          <p:nvSpPr>
            <p:cNvPr id="109" name="Arrondir un rectangle avec un coin du même côté 108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sp>
          <p:nvSpPr>
            <p:cNvPr id="110" name="Rectangle à coins arrondis 109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11" name="Image 11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70188" y="2050178"/>
              <a:ext cx="766109" cy="5107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116" name="Connecteur droit 115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DD973DE-F0C6-4924-B146-3991CFCDCF02}"/>
                </a:ext>
              </a:extLst>
            </p:cNvPr>
            <p:cNvSpPr/>
            <p:nvPr/>
          </p:nvSpPr>
          <p:spPr>
            <a:xfrm>
              <a:off x="4175954" y="2681619"/>
              <a:ext cx="1872209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F56BB1D-1A8F-4396-9F28-0C3F24196058}"/>
                </a:ext>
              </a:extLst>
            </p:cNvPr>
            <p:cNvSpPr/>
            <p:nvPr/>
          </p:nvSpPr>
          <p:spPr>
            <a:xfrm>
              <a:off x="4175953" y="1620047"/>
              <a:ext cx="1872211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Accessoires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551405C-DAC1-4672-84AB-C5BC6981C860}"/>
                </a:ext>
              </a:extLst>
            </p:cNvPr>
            <p:cNvSpPr/>
            <p:nvPr/>
          </p:nvSpPr>
          <p:spPr>
            <a:xfrm>
              <a:off x="4175953" y="2684399"/>
              <a:ext cx="1872210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PROTECTION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CA79DBD-99CA-4055-B51A-3739F967278C}"/>
                </a:ext>
              </a:extLst>
            </p:cNvPr>
            <p:cNvSpPr/>
            <p:nvPr/>
          </p:nvSpPr>
          <p:spPr>
            <a:xfrm>
              <a:off x="4175953" y="2931790"/>
              <a:ext cx="1872211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Sécuriser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vos extincteurs et extincteurs  sur roues des conditions d’environnement difficiles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36A2697A-13E4-4AEB-8485-BDC05E4DA528}"/>
                </a:ext>
              </a:extLst>
            </p:cNvPr>
            <p:cNvSpPr/>
            <p:nvPr/>
          </p:nvSpPr>
          <p:spPr>
            <a:xfrm>
              <a:off x="4175953" y="3723880"/>
              <a:ext cx="1872212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Notre large gamme d’accessoires sécurise vos équipements en maintenant leur accessibilité, visibilité et performance</a:t>
              </a:r>
              <a:endParaRPr lang="fr-FR" sz="950" baseline="30000" dirty="0">
                <a:solidFill>
                  <a:srgbClr val="002060"/>
                </a:solidFill>
                <a:latin typeface="Arial"/>
              </a:endParaRPr>
            </a:p>
          </p:txBody>
        </p:sp>
        <p:sp>
          <p:nvSpPr>
            <p:cNvPr id="83" name="Rectangle à coins arrondis 93">
              <a:extLst>
                <a:ext uri="{FF2B5EF4-FFF2-40B4-BE49-F238E27FC236}">
                  <a16:creationId xmlns:a16="http://schemas.microsoft.com/office/drawing/2014/main" id="{88C68733-3D7B-45C8-9D33-8024FD1FB619}"/>
                </a:ext>
              </a:extLst>
            </p:cNvPr>
            <p:cNvSpPr/>
            <p:nvPr/>
          </p:nvSpPr>
          <p:spPr>
            <a:xfrm>
              <a:off x="4283968" y="1994748"/>
              <a:ext cx="1656182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7" name="Image 6" descr="Une image contenant rouge&#10;&#10;Description générée automatiquement">
              <a:extLst>
                <a:ext uri="{FF2B5EF4-FFF2-40B4-BE49-F238E27FC236}">
                  <a16:creationId xmlns:a16="http://schemas.microsoft.com/office/drawing/2014/main" id="{F3079DA5-F44E-466C-93A1-6802A2E77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42243" y="2033133"/>
              <a:ext cx="353894" cy="512323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D3C4AE3E-A116-4AAF-B4E3-2E7DF545F072}"/>
                </a:ext>
              </a:extLst>
            </p:cNvPr>
            <p:cNvSpPr/>
            <p:nvPr/>
          </p:nvSpPr>
          <p:spPr>
            <a:xfrm>
              <a:off x="179513" y="1620046"/>
              <a:ext cx="3857807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" name="Rectangle à coins arrondis 45">
              <a:extLst>
                <a:ext uri="{FF2B5EF4-FFF2-40B4-BE49-F238E27FC236}">
                  <a16:creationId xmlns:a16="http://schemas.microsoft.com/office/drawing/2014/main" id="{6E8D92E5-DD4C-49C8-8004-E2E5BEC095AF}"/>
                </a:ext>
              </a:extLst>
            </p:cNvPr>
            <p:cNvSpPr/>
            <p:nvPr/>
          </p:nvSpPr>
          <p:spPr>
            <a:xfrm>
              <a:off x="295938" y="1995687"/>
              <a:ext cx="3600400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FFF6BEDC-FB81-4906-948C-CF88FC330CAB}"/>
                </a:ext>
              </a:extLst>
            </p:cNvPr>
            <p:cNvSpPr/>
            <p:nvPr/>
          </p:nvSpPr>
          <p:spPr>
            <a:xfrm>
              <a:off x="179514" y="2681619"/>
              <a:ext cx="385780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6CE7DFD-5AB1-4CB3-ADA9-943EF147B4A6}"/>
                </a:ext>
              </a:extLst>
            </p:cNvPr>
            <p:cNvSpPr/>
            <p:nvPr/>
          </p:nvSpPr>
          <p:spPr>
            <a:xfrm>
              <a:off x="179514" y="2684398"/>
              <a:ext cx="3857806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Stant,       tense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8246669-699B-4BC2-88E8-846844B07890}"/>
                </a:ext>
              </a:extLst>
            </p:cNvPr>
            <p:cNvSpPr/>
            <p:nvPr/>
          </p:nvSpPr>
          <p:spPr>
            <a:xfrm>
              <a:off x="179513" y="1620046"/>
              <a:ext cx="3857805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Extincteurs mobiles</a:t>
              </a: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9089443A-A88E-4AA6-93AC-AE5E3A0607AC}"/>
                </a:ext>
              </a:extLst>
            </p:cNvPr>
            <p:cNvSpPr/>
            <p:nvPr/>
          </p:nvSpPr>
          <p:spPr>
            <a:xfrm>
              <a:off x="179513" y="2931790"/>
              <a:ext cx="3857805" cy="3847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Compléter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moyens de lutte pour faire face  à la survenance d’un incendie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C6CBD40-9B76-4A80-B868-F3AFB98744AE}"/>
                </a:ext>
              </a:extLst>
            </p:cNvPr>
            <p:cNvSpPr/>
            <p:nvPr/>
          </p:nvSpPr>
          <p:spPr>
            <a:xfrm>
              <a:off x="179513" y="3723878"/>
              <a:ext cx="3857805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Nous protégeons vos risques avec une gamme étendue d’extincteurs mobiles CO</a:t>
              </a:r>
              <a:r>
                <a:rPr lang="fr-FR" sz="950" baseline="-25000" dirty="0">
                  <a:solidFill>
                    <a:srgbClr val="002060"/>
                  </a:solidFill>
                  <a:latin typeface="Arial"/>
                </a:rPr>
                <a:t>2</a:t>
              </a: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, poudre, eau avec additifs,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de 10 à 150 kg</a:t>
              </a:r>
            </a:p>
          </p:txBody>
        </p:sp>
        <p:pic>
          <p:nvPicPr>
            <p:cNvPr id="114" name="Picture 2">
              <a:extLst>
                <a:ext uri="{FF2B5EF4-FFF2-40B4-BE49-F238E27FC236}">
                  <a16:creationId xmlns:a16="http://schemas.microsoft.com/office/drawing/2014/main" id="{F573D80B-5436-4538-BBEB-BB6F9A2685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8866" y="2722616"/>
              <a:ext cx="157252" cy="162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5" name="Picture 2">
              <a:extLst>
                <a:ext uri="{FF2B5EF4-FFF2-40B4-BE49-F238E27FC236}">
                  <a16:creationId xmlns:a16="http://schemas.microsoft.com/office/drawing/2014/main" id="{6AADC921-589F-4DB1-B522-18E194607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509" y="2722616"/>
              <a:ext cx="157252" cy="162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9D9EFB6F-AE70-4B22-A25F-3FDC5ED0A252}"/>
                </a:ext>
              </a:extLst>
            </p:cNvPr>
            <p:cNvGrpSpPr/>
            <p:nvPr/>
          </p:nvGrpSpPr>
          <p:grpSpPr>
            <a:xfrm>
              <a:off x="707613" y="2034007"/>
              <a:ext cx="2777050" cy="538382"/>
              <a:chOff x="715093" y="2034007"/>
              <a:chExt cx="2777050" cy="538382"/>
            </a:xfrm>
          </p:grpSpPr>
          <p:pic>
            <p:nvPicPr>
              <p:cNvPr id="117" name="Image 116">
                <a:extLst>
                  <a:ext uri="{FF2B5EF4-FFF2-40B4-BE49-F238E27FC236}">
                    <a16:creationId xmlns:a16="http://schemas.microsoft.com/office/drawing/2014/main" id="{4C177C29-60BB-4E5A-BD77-E9101540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5093" y="2034007"/>
                <a:ext cx="450484" cy="538382"/>
              </a:xfrm>
              <a:prstGeom prst="rect">
                <a:avLst/>
              </a:prstGeom>
            </p:spPr>
          </p:pic>
          <p:pic>
            <p:nvPicPr>
              <p:cNvPr id="118" name="Image 117">
                <a:extLst>
                  <a:ext uri="{FF2B5EF4-FFF2-40B4-BE49-F238E27FC236}">
                    <a16:creationId xmlns:a16="http://schemas.microsoft.com/office/drawing/2014/main" id="{1B085FC5-003B-4431-9B00-ED0DB041C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20542" y="2045978"/>
                <a:ext cx="571601" cy="514441"/>
              </a:xfrm>
              <a:prstGeom prst="rect">
                <a:avLst/>
              </a:prstGeom>
            </p:spPr>
          </p:pic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A3727FB2-DAFA-4706-811B-81226851DD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80097" y="2052076"/>
                <a:ext cx="418115" cy="502244"/>
              </a:xfrm>
              <a:prstGeom prst="rect">
                <a:avLst/>
              </a:prstGeom>
              <a:effectLst/>
            </p:spPr>
          </p:pic>
          <p:pic>
            <p:nvPicPr>
              <p:cNvPr id="121" name="Image 120">
                <a:extLst>
                  <a:ext uri="{FF2B5EF4-FFF2-40B4-BE49-F238E27FC236}">
                    <a16:creationId xmlns:a16="http://schemas.microsoft.com/office/drawing/2014/main" id="{8B1473EF-6096-4451-940C-ED1501E7EA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flipH="1">
                <a:off x="2212732" y="2047574"/>
                <a:ext cx="393289" cy="511248"/>
              </a:xfrm>
              <a:prstGeom prst="rect">
                <a:avLst/>
              </a:prstGeom>
              <a:effectLst/>
            </p:spPr>
          </p:pic>
        </p:grp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9600C922-E291-4861-9888-B71BB956D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pic>
          <p:nvPicPr>
            <p:cNvPr id="49" name="Image 48" descr="Une image contenant personne&#10;&#10;Description générée automatiquement">
              <a:extLst>
                <a:ext uri="{FF2B5EF4-FFF2-40B4-BE49-F238E27FC236}">
                  <a16:creationId xmlns:a16="http://schemas.microsoft.com/office/drawing/2014/main" id="{C4FB86C5-D43B-4899-838F-0298A1C61A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400" b="33200"/>
            <a:stretch/>
          </p:blipFill>
          <p:spPr>
            <a:xfrm>
              <a:off x="7983860" y="2062901"/>
              <a:ext cx="665781" cy="5034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B80A7689-1398-B357-DA83-B6EC5DA372CB}"/>
                </a:ext>
              </a:extLst>
            </p:cNvPr>
            <p:cNvSpPr txBox="1"/>
            <p:nvPr/>
          </p:nvSpPr>
          <p:spPr>
            <a:xfrm>
              <a:off x="6043498" y="4510346"/>
              <a:ext cx="28489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(1) liste de nos agences certifiées I4-NF285 (extincteurs)  et J5/F5 (RIA/PIA) : cnpp.com</a:t>
              </a:r>
            </a:p>
          </p:txBody>
        </p:sp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4FC94FF3-E3D0-386C-E3D4-946F70793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48471"/>
            <a:stretch/>
          </p:blipFill>
          <p:spPr>
            <a:xfrm>
              <a:off x="4549932" y="2002707"/>
              <a:ext cx="447776" cy="538383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5252CD33-C42E-CFD2-4F7C-B3D7F7F495D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Intervention des personnels et des témoins d’incendie</a:t>
            </a:r>
          </a:p>
        </p:txBody>
      </p:sp>
    </p:spTree>
    <p:extLst>
      <p:ext uri="{BB962C8B-B14F-4D97-AF65-F5344CB8AC3E}">
        <p14:creationId xmlns:p14="http://schemas.microsoft.com/office/powerpoint/2010/main" val="4254039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00A831D8-49F0-4CA9-B6A5-A67A0A19B150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4" name="Image 53">
              <a:hlinkClick r:id="rId3" action="ppaction://hlinksldjump"/>
              <a:extLst>
                <a:ext uri="{FF2B5EF4-FFF2-40B4-BE49-F238E27FC236}">
                  <a16:creationId xmlns:a16="http://schemas.microsoft.com/office/drawing/2014/main" id="{08214260-A404-4CC3-8016-DFA754A38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5" name="Image 54">
              <a:hlinkClick r:id="rId5" action="ppaction://hlinksldjump"/>
              <a:extLst>
                <a:ext uri="{FF2B5EF4-FFF2-40B4-BE49-F238E27FC236}">
                  <a16:creationId xmlns:a16="http://schemas.microsoft.com/office/drawing/2014/main" id="{C9055341-665C-4E55-87CA-494ADF5C8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0" name="Image 59">
              <a:hlinkClick r:id="rId7" action="ppaction://hlinksldjump"/>
              <a:extLst>
                <a:ext uri="{FF2B5EF4-FFF2-40B4-BE49-F238E27FC236}">
                  <a16:creationId xmlns:a16="http://schemas.microsoft.com/office/drawing/2014/main" id="{09ADE169-6814-4A84-891F-FF66135C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E58E5D5-60B9-8677-FEC6-550A10125220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05AFA09-8979-6E12-D7FB-A00C9955EC5D}"/>
              </a:ext>
            </a:extLst>
          </p:cNvPr>
          <p:cNvGrpSpPr/>
          <p:nvPr/>
        </p:nvGrpSpPr>
        <p:grpSpPr>
          <a:xfrm>
            <a:off x="195224" y="1155153"/>
            <a:ext cx="8697257" cy="3059577"/>
            <a:chOff x="195224" y="1620046"/>
            <a:chExt cx="8697257" cy="3059577"/>
          </a:xfrm>
        </p:grpSpPr>
        <p:grpSp>
          <p:nvGrpSpPr>
            <p:cNvPr id="13" name="Groupe 12"/>
            <p:cNvGrpSpPr/>
            <p:nvPr/>
          </p:nvGrpSpPr>
          <p:grpSpPr>
            <a:xfrm>
              <a:off x="4175958" y="1620046"/>
              <a:ext cx="1872208" cy="2927134"/>
              <a:chOff x="2177116" y="1620046"/>
              <a:chExt cx="1872208" cy="2927134"/>
            </a:xfrm>
          </p:grpSpPr>
          <p:sp>
            <p:nvSpPr>
              <p:cNvPr id="56" name="Rectangle 55"/>
              <p:cNvSpPr/>
              <p:nvPr/>
            </p:nvSpPr>
            <p:spPr>
              <a:xfrm>
                <a:off x="2190357" y="1620046"/>
                <a:ext cx="1846962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b="1" cap="small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6" name="Rectangle à coins arrondis 65"/>
              <p:cNvSpPr/>
              <p:nvPr/>
            </p:nvSpPr>
            <p:spPr>
              <a:xfrm>
                <a:off x="2555776" y="2006837"/>
                <a:ext cx="1124834" cy="5952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190357" y="2681619"/>
                <a:ext cx="1846963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190358" y="1620046"/>
                <a:ext cx="1846962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Poteaux, robinetterie</a:t>
                </a: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190357" y="3723878"/>
                <a:ext cx="1858967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Nos prestations se font avec du matériel de contrôle débit-pression homologué. </a:t>
                </a:r>
              </a:p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Nous pouvons assurer les démarches administratives. </a:t>
                </a:r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2177116" y="2931790"/>
                <a:ext cx="187220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Faciliter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L’intervention des sapeurs-pompiers avec des dispositifs d’alimentation entretenus</a:t>
                </a:r>
              </a:p>
            </p:txBody>
          </p:sp>
          <p:grpSp>
            <p:nvGrpSpPr>
              <p:cNvPr id="10" name="Groupe 9"/>
              <p:cNvGrpSpPr>
                <a:grpSpLocks noChangeAspect="1"/>
              </p:cNvGrpSpPr>
              <p:nvPr/>
            </p:nvGrpSpPr>
            <p:grpSpPr>
              <a:xfrm>
                <a:off x="2606739" y="2149142"/>
                <a:ext cx="1036018" cy="360000"/>
                <a:chOff x="2385347" y="2022136"/>
                <a:chExt cx="1470067" cy="510825"/>
              </a:xfrm>
            </p:grpSpPr>
            <p:pic>
              <p:nvPicPr>
                <p:cNvPr id="5" name="Image 4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08489" y="2022136"/>
                  <a:ext cx="746925" cy="508084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9" name="Image 8"/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85347" y="2022136"/>
                  <a:ext cx="747836" cy="510825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69" name="Rectangle 68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99253" y="1620046"/>
              <a:ext cx="3856534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95224" y="2681619"/>
              <a:ext cx="3860562" cy="26641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199253" y="1620046"/>
              <a:ext cx="187220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Robinets d’incendie armés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199253" y="2684401"/>
              <a:ext cx="3882094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srgbClr val="1F497D"/>
                  </a:solidFill>
                  <a:latin typeface="Arial"/>
                </a:rPr>
                <a:t>RIA pivotants, RIA 360°, PIA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199254" y="2931791"/>
              <a:ext cx="187220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Agir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sur un départ de feu avec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un moyen à longue durée d’action, puissant et efficace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99253" y="3723879"/>
              <a:ext cx="3876273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Nous concevons des installations de RIA et de PIA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pour vos 1</a:t>
              </a:r>
              <a:r>
                <a:rPr lang="fr-FR" sz="950" baseline="30000" dirty="0">
                  <a:solidFill>
                    <a:srgbClr val="002060"/>
                  </a:solidFill>
                  <a:latin typeface="Arial"/>
                </a:rPr>
                <a:t>ères</a:t>
              </a: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 interventions d’urgence sur les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zones de distribution intérieures complexes.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6269812" y="3068006"/>
              <a:ext cx="2622669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Réseau certifié, J5/F5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Certificats d’installations N5 RIA,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Comptes rendus Q5 de vérifications périodiques des RIA.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Maintenance des bouches et poteaux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selon la NF S62-200; équipes spécialisées; démarches administratives assurées par nos soins</a:t>
              </a:r>
            </a:p>
          </p:txBody>
        </p:sp>
        <p:sp>
          <p:nvSpPr>
            <p:cNvPr id="109" name="Arrondir un rectangle avec un coin du même côté 108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sp>
          <p:nvSpPr>
            <p:cNvPr id="110" name="Rectangle à coins arrondis 109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cxnSp>
          <p:nvCxnSpPr>
            <p:cNvPr id="116" name="Connecteur droit 115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Rectangle 56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76" name="Rectangle à coins arrondis 75"/>
            <p:cNvSpPr/>
            <p:nvPr/>
          </p:nvSpPr>
          <p:spPr>
            <a:xfrm>
              <a:off x="2645983" y="1992941"/>
              <a:ext cx="1124834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187606" y="1620047"/>
              <a:ext cx="187220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PIA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187608" y="2931791"/>
              <a:ext cx="1858967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Adapter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moyens de lutte contre l’incendie aux risques spéciaux (feux de classe B, liquides inflammables)</a:t>
              </a: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4406" y="2038278"/>
              <a:ext cx="627991" cy="5045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6885" b="32038"/>
            <a:stretch/>
          </p:blipFill>
          <p:spPr>
            <a:xfrm>
              <a:off x="6512095" y="2046638"/>
              <a:ext cx="769508" cy="5142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1070" y="2046638"/>
              <a:ext cx="765387" cy="50950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Image 46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cxnSp>
          <p:nvCxnSpPr>
            <p:cNvPr id="6" name="Connecteur droit 5"/>
            <p:cNvCxnSpPr/>
            <p:nvPr/>
          </p:nvCxnSpPr>
          <p:spPr>
            <a:xfrm>
              <a:off x="2127519" y="3003798"/>
              <a:ext cx="0" cy="6480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à coins arrondis 103">
              <a:extLst>
                <a:ext uri="{FF2B5EF4-FFF2-40B4-BE49-F238E27FC236}">
                  <a16:creationId xmlns:a16="http://schemas.microsoft.com/office/drawing/2014/main" id="{C40C4AAE-2C7F-4912-9987-23A1C7F73003}"/>
                </a:ext>
              </a:extLst>
            </p:cNvPr>
            <p:cNvSpPr/>
            <p:nvPr/>
          </p:nvSpPr>
          <p:spPr>
            <a:xfrm>
              <a:off x="395537" y="2007924"/>
              <a:ext cx="1620981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B71B3318-FC3F-4A7A-A740-744F30F2465E}"/>
                </a:ext>
              </a:extLst>
            </p:cNvPr>
            <p:cNvGrpSpPr/>
            <p:nvPr/>
          </p:nvGrpSpPr>
          <p:grpSpPr>
            <a:xfrm>
              <a:off x="539553" y="2064953"/>
              <a:ext cx="1392941" cy="481189"/>
              <a:chOff x="574065" y="2084992"/>
              <a:chExt cx="1392941" cy="481189"/>
            </a:xfrm>
          </p:grpSpPr>
          <p:pic>
            <p:nvPicPr>
              <p:cNvPr id="51" name="Picture 10">
                <a:extLst>
                  <a:ext uri="{FF2B5EF4-FFF2-40B4-BE49-F238E27FC236}">
                    <a16:creationId xmlns:a16="http://schemas.microsoft.com/office/drawing/2014/main" id="{58F77507-325B-4382-8705-616FFD2ED2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254" b="-2369"/>
              <a:stretch/>
            </p:blipFill>
            <p:spPr bwMode="auto">
              <a:xfrm>
                <a:off x="574065" y="2099462"/>
                <a:ext cx="386713" cy="452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52" name="Picture 3">
                <a:extLst>
                  <a:ext uri="{FF2B5EF4-FFF2-40B4-BE49-F238E27FC236}">
                    <a16:creationId xmlns:a16="http://schemas.microsoft.com/office/drawing/2014/main" id="{987C61D8-BF62-4A0F-8BF5-668823353AE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06113" y="2099462"/>
                <a:ext cx="500457" cy="4522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Image 52">
                <a:extLst>
                  <a:ext uri="{FF2B5EF4-FFF2-40B4-BE49-F238E27FC236}">
                    <a16:creationId xmlns:a16="http://schemas.microsoft.com/office/drawing/2014/main" id="{55F7E5AE-C1F2-47F3-9DA8-666ACB72AA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2177" y="2084992"/>
                <a:ext cx="384829" cy="481189"/>
              </a:xfrm>
              <a:prstGeom prst="rect">
                <a:avLst/>
              </a:prstGeom>
            </p:spPr>
          </p:pic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EAACC33C-CF93-C18A-882B-237DFBA9E720}"/>
                </a:ext>
              </a:extLst>
            </p:cNvPr>
            <p:cNvSpPr txBox="1"/>
            <p:nvPr/>
          </p:nvSpPr>
          <p:spPr>
            <a:xfrm>
              <a:off x="6043498" y="4510346"/>
              <a:ext cx="2848982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(1) liste de nos agences certifiées I4-NF285 (extincteurs)  et J5/F5 (RIA/PIA) : cnpp.com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E8F61E0B-7E64-5436-7C93-0EBE04A069B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Intervention des personnels et des témoins d’incendie</a:t>
            </a:r>
          </a:p>
        </p:txBody>
      </p:sp>
    </p:spTree>
    <p:extLst>
      <p:ext uri="{BB962C8B-B14F-4D97-AF65-F5344CB8AC3E}">
        <p14:creationId xmlns:p14="http://schemas.microsoft.com/office/powerpoint/2010/main" val="460003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9655A58-D8D0-7039-EFDE-45B76A12BE34}"/>
              </a:ext>
            </a:extLst>
          </p:cNvPr>
          <p:cNvSpPr/>
          <p:nvPr/>
        </p:nvSpPr>
        <p:spPr>
          <a:xfrm>
            <a:off x="1" y="0"/>
            <a:ext cx="4571999" cy="26309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533E1-6000-E2F4-6767-63FF9E424C16}"/>
              </a:ext>
            </a:extLst>
          </p:cNvPr>
          <p:cNvSpPr/>
          <p:nvPr/>
        </p:nvSpPr>
        <p:spPr>
          <a:xfrm>
            <a:off x="4567327" y="0"/>
            <a:ext cx="4571999" cy="26309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722A07-08F8-D693-BA6E-CF68E3E1DE68}"/>
              </a:ext>
            </a:extLst>
          </p:cNvPr>
          <p:cNvSpPr/>
          <p:nvPr/>
        </p:nvSpPr>
        <p:spPr>
          <a:xfrm>
            <a:off x="1" y="2600931"/>
            <a:ext cx="4571999" cy="263093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7D34473-DAD4-F179-1324-DE7E14845E72}"/>
              </a:ext>
            </a:extLst>
          </p:cNvPr>
          <p:cNvSpPr/>
          <p:nvPr/>
        </p:nvSpPr>
        <p:spPr>
          <a:xfrm>
            <a:off x="4574002" y="2600931"/>
            <a:ext cx="4571999" cy="263093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 descr="Une image contenant texte, équipement électronique, circuit&#10;&#10;Description générée automatiquement">
            <a:extLst>
              <a:ext uri="{FF2B5EF4-FFF2-40B4-BE49-F238E27FC236}">
                <a16:creationId xmlns:a16="http://schemas.microsoft.com/office/drawing/2014/main" id="{8DDDE165-8B67-A515-AE16-52B54C32A14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09" y="15002"/>
            <a:ext cx="7927728" cy="5231863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FD51C6EE-DBEB-4125-B861-DB82BAC6935B}"/>
              </a:ext>
            </a:extLst>
          </p:cNvPr>
          <p:cNvSpPr/>
          <p:nvPr/>
        </p:nvSpPr>
        <p:spPr>
          <a:xfrm>
            <a:off x="-1" y="1"/>
            <a:ext cx="817527" cy="523186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fr-FR" sz="18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1A570F7-64A8-4D16-A72B-E5EFE4272C56}"/>
              </a:ext>
            </a:extLst>
          </p:cNvPr>
          <p:cNvSpPr/>
          <p:nvPr/>
        </p:nvSpPr>
        <p:spPr>
          <a:xfrm>
            <a:off x="8335148" y="0"/>
            <a:ext cx="817527" cy="523186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fr-FR" sz="1800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52" y="341728"/>
            <a:ext cx="703020" cy="172406"/>
          </a:xfrm>
          <a:prstGeom prst="rect">
            <a:avLst/>
          </a:prstGeom>
        </p:spPr>
      </p:pic>
      <p:pic>
        <p:nvPicPr>
          <p:cNvPr id="31" name="Image 30">
            <a:hlinkClick r:id="rId4" action="ppaction://hlinksldjump"/>
            <a:extLst>
              <a:ext uri="{FF2B5EF4-FFF2-40B4-BE49-F238E27FC236}">
                <a16:creationId xmlns:a16="http://schemas.microsoft.com/office/drawing/2014/main" id="{B260EC65-C86B-44BF-8B87-8BFA83A1396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14" y="1636638"/>
            <a:ext cx="290723" cy="290723"/>
          </a:xfrm>
          <a:prstGeom prst="rect">
            <a:avLst/>
          </a:prstGeom>
        </p:spPr>
      </p:pic>
      <p:pic>
        <p:nvPicPr>
          <p:cNvPr id="32" name="Image 31">
            <a:hlinkClick r:id="rId6" action="ppaction://hlinksldjump"/>
            <a:extLst>
              <a:ext uri="{FF2B5EF4-FFF2-40B4-BE49-F238E27FC236}">
                <a16:creationId xmlns:a16="http://schemas.microsoft.com/office/drawing/2014/main" id="{E9E9EAD4-D379-413B-A6E6-402973E24490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14" y="1252568"/>
            <a:ext cx="290723" cy="290723"/>
          </a:xfrm>
          <a:prstGeom prst="rect">
            <a:avLst/>
          </a:prstGeom>
        </p:spPr>
      </p:pic>
      <p:pic>
        <p:nvPicPr>
          <p:cNvPr id="33" name="Image 32" descr="Une image contenant texte, hache, clipart&#10;&#10;Description générée automatiquement">
            <a:hlinkClick r:id="rId8" action="ppaction://hlinksldjump"/>
            <a:extLst>
              <a:ext uri="{FF2B5EF4-FFF2-40B4-BE49-F238E27FC236}">
                <a16:creationId xmlns:a16="http://schemas.microsoft.com/office/drawing/2014/main" id="{624C95AD-5B67-4A44-B0E6-73D63EAC059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14" y="2020708"/>
            <a:ext cx="290723" cy="290723"/>
          </a:xfrm>
          <a:prstGeom prst="rect">
            <a:avLst/>
          </a:prstGeom>
        </p:spPr>
      </p:pic>
      <p:pic>
        <p:nvPicPr>
          <p:cNvPr id="38" name="Image 37">
            <a:hlinkClick r:id="rId10" action="ppaction://hlinksldjump"/>
            <a:extLst>
              <a:ext uri="{FF2B5EF4-FFF2-40B4-BE49-F238E27FC236}">
                <a16:creationId xmlns:a16="http://schemas.microsoft.com/office/drawing/2014/main" id="{C459B540-425E-4E7F-A18A-73BB90295301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8014" y="868498"/>
            <a:ext cx="290723" cy="290723"/>
          </a:xfrm>
          <a:prstGeom prst="rect">
            <a:avLst/>
          </a:prstGeom>
        </p:spPr>
      </p:pic>
      <p:pic>
        <p:nvPicPr>
          <p:cNvPr id="40" name="Image 39">
            <a:hlinkClick r:id="rId12" action="ppaction://hlinksldjump"/>
            <a:extLst>
              <a:ext uri="{FF2B5EF4-FFF2-40B4-BE49-F238E27FC236}">
                <a16:creationId xmlns:a16="http://schemas.microsoft.com/office/drawing/2014/main" id="{3C4F59C9-8268-47E1-9708-98B5A34B3716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1208" y="4254637"/>
            <a:ext cx="345001" cy="345001"/>
          </a:xfrm>
          <a:prstGeom prst="rect">
            <a:avLst/>
          </a:prstGeom>
        </p:spPr>
      </p:pic>
      <p:pic>
        <p:nvPicPr>
          <p:cNvPr id="43" name="Image 42">
            <a:hlinkClick r:id="rId14" action="ppaction://hlinksldjump"/>
            <a:extLst>
              <a:ext uri="{FF2B5EF4-FFF2-40B4-BE49-F238E27FC236}">
                <a16:creationId xmlns:a16="http://schemas.microsoft.com/office/drawing/2014/main" id="{8205900E-EA3C-4E12-A492-9871B7E74CE2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97" y="3531452"/>
            <a:ext cx="345000" cy="235429"/>
          </a:xfrm>
          <a:prstGeom prst="rect">
            <a:avLst/>
          </a:prstGeom>
        </p:spPr>
      </p:pic>
      <p:pic>
        <p:nvPicPr>
          <p:cNvPr id="3" name="Image 2">
            <a:hlinkClick r:id="rId16" action="ppaction://hlinksldjump"/>
            <a:extLst>
              <a:ext uri="{FF2B5EF4-FFF2-40B4-BE49-F238E27FC236}">
                <a16:creationId xmlns:a16="http://schemas.microsoft.com/office/drawing/2014/main" id="{542E2732-F9A3-4BD1-A730-355729EC0A46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546670"/>
              </a:clrFrom>
              <a:clrTo>
                <a:srgbClr val="54667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985" b="13811"/>
          <a:stretch/>
        </p:blipFill>
        <p:spPr>
          <a:xfrm>
            <a:off x="208784" y="2404778"/>
            <a:ext cx="345680" cy="280944"/>
          </a:xfrm>
          <a:prstGeom prst="rect">
            <a:avLst/>
          </a:prstGeom>
        </p:spPr>
      </p:pic>
      <p:pic>
        <p:nvPicPr>
          <p:cNvPr id="4" name="Image 3">
            <a:hlinkClick r:id="rId18" action="ppaction://hlinksldjump"/>
            <a:extLst>
              <a:ext uri="{FF2B5EF4-FFF2-40B4-BE49-F238E27FC236}">
                <a16:creationId xmlns:a16="http://schemas.microsoft.com/office/drawing/2014/main" id="{2CE87E84-7091-4EAF-A76B-C2D798B209DC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134" y="3860228"/>
            <a:ext cx="300765" cy="301059"/>
          </a:xfrm>
          <a:prstGeom prst="rect">
            <a:avLst/>
          </a:prstGeom>
        </p:spPr>
      </p:pic>
      <p:pic>
        <p:nvPicPr>
          <p:cNvPr id="34" name="Image 33">
            <a:hlinkClick r:id="rId20" action="ppaction://hlinksldjump"/>
            <a:extLst>
              <a:ext uri="{FF2B5EF4-FFF2-40B4-BE49-F238E27FC236}">
                <a16:creationId xmlns:a16="http://schemas.microsoft.com/office/drawing/2014/main" id="{96D1667E-1A76-4060-8F26-346B7C49453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015" y="3123061"/>
            <a:ext cx="315044" cy="315044"/>
          </a:xfrm>
          <a:prstGeom prst="rect">
            <a:avLst/>
          </a:prstGeom>
        </p:spPr>
      </p:pic>
      <p:pic>
        <p:nvPicPr>
          <p:cNvPr id="19" name="Image 18" descr="Une image contenant texte, clipart, capture d’écran&#10;&#10;Description générée automatiquement">
            <a:extLst>
              <a:ext uri="{FF2B5EF4-FFF2-40B4-BE49-F238E27FC236}">
                <a16:creationId xmlns:a16="http://schemas.microsoft.com/office/drawing/2014/main" id="{B71994A5-3B65-4DCB-96F2-1B6BD1F53D41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0785" y="341728"/>
            <a:ext cx="686252" cy="184343"/>
          </a:xfrm>
          <a:prstGeom prst="rect">
            <a:avLst/>
          </a:prstGeom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09093B1A-6022-4A24-A019-B7D939471208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37" name="Image 36">
              <a:hlinkClick r:id="rId23" action="ppaction://hlinksldjump"/>
              <a:extLst>
                <a:ext uri="{FF2B5EF4-FFF2-40B4-BE49-F238E27FC236}">
                  <a16:creationId xmlns:a16="http://schemas.microsoft.com/office/drawing/2014/main" id="{E1A667E2-D78A-4E5E-9C6E-436B9EDDB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1" name="Image 50">
              <a:hlinkClick r:id="rId25" action="ppaction://hlinksldjump"/>
              <a:extLst>
                <a:ext uri="{FF2B5EF4-FFF2-40B4-BE49-F238E27FC236}">
                  <a16:creationId xmlns:a16="http://schemas.microsoft.com/office/drawing/2014/main" id="{7490C014-BB30-4691-8D83-9679CB11B1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3" name="Image 52">
              <a:hlinkClick r:id="rId27" action="ppaction://hlinksldjump"/>
              <a:extLst>
                <a:ext uri="{FF2B5EF4-FFF2-40B4-BE49-F238E27FC236}">
                  <a16:creationId xmlns:a16="http://schemas.microsoft.com/office/drawing/2014/main" id="{5A78BDFE-47F7-432C-BC35-B34492FE9F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B906F6B-BF91-2032-F72A-584DBEB273A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A2990746-2C92-F7A9-2235-A1FDC264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390" y="341728"/>
            <a:ext cx="6034277" cy="524447"/>
          </a:xfrm>
          <a:solidFill>
            <a:schemeClr val="bg1">
              <a:lumMod val="95000"/>
              <a:alpha val="90000"/>
            </a:schemeClr>
          </a:solidFill>
        </p:spPr>
        <p:txBody>
          <a:bodyPr/>
          <a:lstStyle/>
          <a:p>
            <a:pPr algn="ctr"/>
            <a:r>
              <a:rPr lang="fr-FR" dirty="0"/>
              <a:t>Les solutions Chubb France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1E9221F-169D-40A9-C225-B9BAD3094E43}"/>
              </a:ext>
            </a:extLst>
          </p:cNvPr>
          <p:cNvGrpSpPr/>
          <p:nvPr/>
        </p:nvGrpSpPr>
        <p:grpSpPr>
          <a:xfrm>
            <a:off x="8534169" y="863787"/>
            <a:ext cx="419485" cy="3780319"/>
            <a:chOff x="8500372" y="863787"/>
            <a:chExt cx="419485" cy="3780319"/>
          </a:xfrm>
        </p:grpSpPr>
        <p:pic>
          <p:nvPicPr>
            <p:cNvPr id="29" name="Image 28">
              <a:hlinkClick r:id="rId29" action="ppaction://hlinksldjump"/>
              <a:extLst>
                <a:ext uri="{FF2B5EF4-FFF2-40B4-BE49-F238E27FC236}">
                  <a16:creationId xmlns:a16="http://schemas.microsoft.com/office/drawing/2014/main" id="{72023358-A286-416D-A8A9-48C861B2F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50146" y="3533740"/>
              <a:ext cx="319937" cy="319937"/>
            </a:xfrm>
            <a:prstGeom prst="rect">
              <a:avLst/>
            </a:prstGeom>
          </p:spPr>
        </p:pic>
        <p:pic>
          <p:nvPicPr>
            <p:cNvPr id="41" name="Image 40">
              <a:hlinkClick r:id="rId31" action="ppaction://hlinksldjump"/>
              <a:extLst>
                <a:ext uri="{FF2B5EF4-FFF2-40B4-BE49-F238E27FC236}">
                  <a16:creationId xmlns:a16="http://schemas.microsoft.com/office/drawing/2014/main" id="{F4D59F76-C631-436B-BD31-1E81595C0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clrChange>
                <a:clrFrom>
                  <a:srgbClr val="39A935"/>
                </a:clrFrom>
                <a:clrTo>
                  <a:srgbClr val="39A93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44349" y="3163479"/>
              <a:ext cx="331530" cy="331530"/>
            </a:xfrm>
            <a:prstGeom prst="rect">
              <a:avLst/>
            </a:prstGeom>
          </p:spPr>
        </p:pic>
        <p:pic>
          <p:nvPicPr>
            <p:cNvPr id="42" name="Image 41">
              <a:hlinkClick r:id="rId33" action="ppaction://hlinksldjump"/>
              <a:extLst>
                <a:ext uri="{FF2B5EF4-FFF2-40B4-BE49-F238E27FC236}">
                  <a16:creationId xmlns:a16="http://schemas.microsoft.com/office/drawing/2014/main" id="{F0A6AB73-A853-4B50-B33C-39103FB31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07422" y="863787"/>
              <a:ext cx="405385" cy="405385"/>
            </a:xfrm>
            <a:prstGeom prst="rect">
              <a:avLst/>
            </a:prstGeom>
          </p:spPr>
        </p:pic>
        <p:pic>
          <p:nvPicPr>
            <p:cNvPr id="45" name="Image 44">
              <a:hlinkClick r:id="rId35" action="ppaction://hlinksldjump"/>
              <a:extLst>
                <a:ext uri="{FF2B5EF4-FFF2-40B4-BE49-F238E27FC236}">
                  <a16:creationId xmlns:a16="http://schemas.microsoft.com/office/drawing/2014/main" id="{6ECA6023-00AD-4210-85BE-E8CD73998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4105" y="2510858"/>
              <a:ext cx="352018" cy="352018"/>
            </a:xfrm>
            <a:prstGeom prst="rect">
              <a:avLst/>
            </a:prstGeom>
          </p:spPr>
        </p:pic>
        <p:pic>
          <p:nvPicPr>
            <p:cNvPr id="46" name="Image 45" descr="Une image contenant texte&#10;&#10;Description générée automatiquement">
              <a:hlinkClick r:id="rId35" action="ppaction://hlinksldjump"/>
              <a:extLst>
                <a:ext uri="{FF2B5EF4-FFF2-40B4-BE49-F238E27FC236}">
                  <a16:creationId xmlns:a16="http://schemas.microsoft.com/office/drawing/2014/main" id="{A1422873-25F8-4B4D-8E8F-EC5773522C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31855" y="2115608"/>
              <a:ext cx="356519" cy="356519"/>
            </a:xfrm>
            <a:prstGeom prst="rect">
              <a:avLst/>
            </a:prstGeom>
          </p:spPr>
        </p:pic>
        <p:pic>
          <p:nvPicPr>
            <p:cNvPr id="36" name="Image 35">
              <a:hlinkClick r:id="rId35" action="ppaction://hlinksldjump"/>
              <a:extLst>
                <a:ext uri="{FF2B5EF4-FFF2-40B4-BE49-F238E27FC236}">
                  <a16:creationId xmlns:a16="http://schemas.microsoft.com/office/drawing/2014/main" id="{61DB984A-EA14-416E-8EB2-4DB565D93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8242" t="7112" r="30055" b="6485"/>
            <a:stretch/>
          </p:blipFill>
          <p:spPr>
            <a:xfrm>
              <a:off x="8592504" y="1703153"/>
              <a:ext cx="235220" cy="373724"/>
            </a:xfrm>
            <a:prstGeom prst="rect">
              <a:avLst/>
            </a:prstGeom>
          </p:spPr>
        </p:pic>
        <p:pic>
          <p:nvPicPr>
            <p:cNvPr id="44" name="Image 43" descr="Une image contenant texte, clipart&#10;&#10;Description générée automatiquement">
              <a:hlinkClick r:id="rId39" action="ppaction://hlinksldjump"/>
              <a:extLst>
                <a:ext uri="{FF2B5EF4-FFF2-40B4-BE49-F238E27FC236}">
                  <a16:creationId xmlns:a16="http://schemas.microsoft.com/office/drawing/2014/main" id="{564C93CA-6FE5-4E8D-9333-93B4A8A32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1855" y="1307903"/>
              <a:ext cx="356519" cy="356519"/>
            </a:xfrm>
            <a:prstGeom prst="rect">
              <a:avLst/>
            </a:prstGeom>
          </p:spPr>
        </p:pic>
        <p:pic>
          <p:nvPicPr>
            <p:cNvPr id="23" name="Image 22" descr="Une image contenant texte, trousse de secours&#10;&#10;Description générée automatiquement">
              <a:hlinkClick r:id="rId41" action="ppaction://hlinksldjump"/>
              <a:extLst>
                <a:ext uri="{FF2B5EF4-FFF2-40B4-BE49-F238E27FC236}">
                  <a16:creationId xmlns:a16="http://schemas.microsoft.com/office/drawing/2014/main" id="{A0E06619-456F-F195-EF89-400457392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22" t="18515" r="12311" b="17074"/>
            <a:stretch/>
          </p:blipFill>
          <p:spPr>
            <a:xfrm>
              <a:off x="8560915" y="3892408"/>
              <a:ext cx="298398" cy="251024"/>
            </a:xfrm>
            <a:prstGeom prst="rect">
              <a:avLst/>
            </a:prstGeom>
          </p:spPr>
        </p:pic>
        <p:pic>
          <p:nvPicPr>
            <p:cNvPr id="6" name="Image 5">
              <a:hlinkClick r:id="rId43" action="ppaction://hlinksldjump"/>
              <a:extLst>
                <a:ext uri="{FF2B5EF4-FFF2-40B4-BE49-F238E27FC236}">
                  <a16:creationId xmlns:a16="http://schemas.microsoft.com/office/drawing/2014/main" id="{F4328F63-8641-C52D-091D-E3A769AD3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0372" y="4224621"/>
              <a:ext cx="419485" cy="419485"/>
            </a:xfrm>
            <a:prstGeom prst="rect">
              <a:avLst/>
            </a:prstGeom>
          </p:spPr>
        </p:pic>
      </p:grpSp>
      <p:pic>
        <p:nvPicPr>
          <p:cNvPr id="9" name="Image 8">
            <a:hlinkClick r:id="rId45" action="ppaction://hlinksldjump"/>
            <a:extLst>
              <a:ext uri="{FF2B5EF4-FFF2-40B4-BE49-F238E27FC236}">
                <a16:creationId xmlns:a16="http://schemas.microsoft.com/office/drawing/2014/main" id="{A4C221FD-13C3-C898-1D36-F6FC9BDFF1A8}"/>
              </a:ext>
            </a:extLst>
          </p:cNvPr>
          <p:cNvPicPr>
            <a:picLocks noChangeAspect="1"/>
          </p:cNvPicPr>
          <p:nvPr/>
        </p:nvPicPr>
        <p:blipFill>
          <a:blip r:embed="rId4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5825" y="2779069"/>
            <a:ext cx="398639" cy="250645"/>
          </a:xfrm>
          <a:prstGeom prst="rect">
            <a:avLst/>
          </a:prstGeom>
        </p:spPr>
      </p:pic>
      <p:pic>
        <p:nvPicPr>
          <p:cNvPr id="11" name="Image 10">
            <a:hlinkClick r:id="rId47" action="ppaction://hlinksldjump"/>
            <a:extLst>
              <a:ext uri="{FF2B5EF4-FFF2-40B4-BE49-F238E27FC236}">
                <a16:creationId xmlns:a16="http://schemas.microsoft.com/office/drawing/2014/main" id="{4DEA30D9-83E6-C620-AFD9-6FC1041B3A26}"/>
              </a:ext>
            </a:extLst>
          </p:cNvPr>
          <p:cNvPicPr>
            <a:picLocks noChangeAspect="1"/>
          </p:cNvPicPr>
          <p:nvPr/>
        </p:nvPicPr>
        <p:blipFill rotWithShape="1">
          <a:blip r:embed="rId4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46" b="17426"/>
          <a:stretch/>
        </p:blipFill>
        <p:spPr>
          <a:xfrm>
            <a:off x="8499217" y="2856649"/>
            <a:ext cx="475180" cy="3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224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655233D-EFD0-39F0-38E2-8D59DDB28C92}"/>
              </a:ext>
            </a:extLst>
          </p:cNvPr>
          <p:cNvGrpSpPr/>
          <p:nvPr/>
        </p:nvGrpSpPr>
        <p:grpSpPr>
          <a:xfrm>
            <a:off x="179513" y="1155153"/>
            <a:ext cx="8712968" cy="3169973"/>
            <a:chOff x="179513" y="1620046"/>
            <a:chExt cx="8712968" cy="3169973"/>
          </a:xfrm>
        </p:grpSpPr>
        <p:sp>
          <p:nvSpPr>
            <p:cNvPr id="49" name="Rectangle 48"/>
            <p:cNvSpPr/>
            <p:nvPr/>
          </p:nvSpPr>
          <p:spPr>
            <a:xfrm>
              <a:off x="179513" y="1620046"/>
              <a:ext cx="5868652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79517" y="1620047"/>
              <a:ext cx="1846961" cy="253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79513" y="1620049"/>
              <a:ext cx="586865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Installation, maintenance et services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79513" y="2910728"/>
              <a:ext cx="1864749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Alimenter 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bâtiments par arrivées d’eaux et des colonnes entretenues facilitant le raccordement des secours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179514" y="3723880"/>
              <a:ext cx="187220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prenons en charge la maintenance, les essais de vos arrivées d’eau, incluant le suivi des démarches administratives </a:t>
              </a:r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526933" y="1995686"/>
              <a:ext cx="1152128" cy="60360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69812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>
                <a:defRPr/>
              </a:pPr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3" name="ZoneTexte 62"/>
            <p:cNvSpPr txBox="1"/>
            <p:nvPr/>
          </p:nvSpPr>
          <p:spPr>
            <a:xfrm>
              <a:off x="4091835" y="4543798"/>
              <a:ext cx="48006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r" defTabSz="914378">
                <a:buAutoNum type="arabicParenBoth"/>
                <a:defRPr/>
              </a:pPr>
              <a:r>
                <a:rPr lang="fr-FR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I17/F17 : Service installation / maintenance, systèmes de désenfumage naturel. La liste de nos agences certifiée est disponible sur le site internet du CNPP</a:t>
              </a:r>
            </a:p>
            <a:p>
              <a:pPr algn="r" defTabSz="914378">
                <a:defRPr/>
              </a:pPr>
              <a:r>
                <a:rPr lang="fr-FR" sz="5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NF S 61-933 : Maintenance des Systèmes de Sécurité Incendie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9811" y="3068006"/>
              <a:ext cx="2622670" cy="1213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Désenfumage naturel :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 d’installation et de maintenance I17/F17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</a:p>
            <a:p>
              <a:pPr algn="ctr" defTabSz="914378">
                <a:defRPr/>
              </a:pPr>
              <a:endParaRPr lang="fr-FR" sz="950" baseline="300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Compartimentage et dispositifs d’évacuation de fumées : maintenance selon les critères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de la NF S 61-933</a:t>
              </a:r>
              <a:endParaRPr lang="fr-FR" sz="950" baseline="300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5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97620" y="2064062"/>
              <a:ext cx="862384" cy="4734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Picture 2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663"/>
            <a:stretch/>
          </p:blipFill>
          <p:spPr bwMode="auto">
            <a:xfrm>
              <a:off x="6406876" y="2067542"/>
              <a:ext cx="829421" cy="4648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Arrondir un rectangle avec un coin du même côté 36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156217" y="2669681"/>
              <a:ext cx="189194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175957" y="2669680"/>
              <a:ext cx="1872208" cy="223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850" b="1" cap="small" dirty="0">
                  <a:solidFill>
                    <a:srgbClr val="1F497D"/>
                  </a:solidFill>
                  <a:latin typeface="Arial"/>
                </a:rPr>
                <a:t>compartimentage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156217" y="2910728"/>
              <a:ext cx="189194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Assurer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La disponibilité des éléments de compartimentage par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 suivi des dispositifs. 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156218" y="3723879"/>
              <a:ext cx="186670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Nous assurons les prestations de maintenance et mise à niveau de vos clapets et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portes coupe-feu</a:t>
              </a:r>
            </a:p>
          </p:txBody>
        </p:sp>
        <p:sp>
          <p:nvSpPr>
            <p:cNvPr id="104" name="Rectangle à coins arrondis 103"/>
            <p:cNvSpPr/>
            <p:nvPr/>
          </p:nvSpPr>
          <p:spPr>
            <a:xfrm>
              <a:off x="4523374" y="1995686"/>
              <a:ext cx="1152128" cy="60360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cxnSp>
          <p:nvCxnSpPr>
            <p:cNvPr id="36" name="Connecteur droit 35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2155244" y="2669681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146350" y="2669680"/>
              <a:ext cx="1889994" cy="223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850" b="1" cap="small" dirty="0">
                  <a:solidFill>
                    <a:srgbClr val="1F497D"/>
                  </a:solidFill>
                  <a:latin typeface="Arial"/>
                </a:rPr>
                <a:t>Désenfumage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2155564" y="3723879"/>
              <a:ext cx="188078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Nous assurons le suivi de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vos dispositifs naturels et mécaniques d’évacuation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des fumées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2155564" y="2910728"/>
              <a:ext cx="1862995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Évacuer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la chaleur et la fumée,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et faciliter l’évacuation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des personnes par un désenfumage efficace</a:t>
              </a:r>
            </a:p>
          </p:txBody>
        </p:sp>
        <p:sp>
          <p:nvSpPr>
            <p:cNvPr id="96" name="Rectangle à coins arrondis 95"/>
            <p:cNvSpPr/>
            <p:nvPr/>
          </p:nvSpPr>
          <p:spPr>
            <a:xfrm>
              <a:off x="2506390" y="1995687"/>
              <a:ext cx="1152128" cy="6036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9513" y="2678546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79513" y="2678545"/>
              <a:ext cx="1868479" cy="223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850" b="1" cap="small" dirty="0">
                  <a:solidFill>
                    <a:srgbClr val="1F497D"/>
                  </a:solidFill>
                  <a:latin typeface="Arial"/>
                </a:rPr>
                <a:t>Colonnes et bouches incendie</a:t>
              </a: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056" y="2059093"/>
              <a:ext cx="434973" cy="434973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9533" y="2128737"/>
              <a:ext cx="337505" cy="337505"/>
            </a:xfrm>
            <a:prstGeom prst="rect">
              <a:avLst/>
            </a:prstGeom>
          </p:spPr>
        </p:pic>
        <p:cxnSp>
          <p:nvCxnSpPr>
            <p:cNvPr id="4" name="Connecteur droit 3"/>
            <p:cNvCxnSpPr/>
            <p:nvPr/>
          </p:nvCxnSpPr>
          <p:spPr>
            <a:xfrm flipH="1">
              <a:off x="2103482" y="2880931"/>
              <a:ext cx="1" cy="1475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50"/>
            <p:cNvCxnSpPr/>
            <p:nvPr/>
          </p:nvCxnSpPr>
          <p:spPr>
            <a:xfrm flipH="1">
              <a:off x="4091835" y="2880931"/>
              <a:ext cx="1" cy="14759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4009" y="2063958"/>
              <a:ext cx="430109" cy="430109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371" y="2136595"/>
              <a:ext cx="321786" cy="321786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9753" y="2128737"/>
              <a:ext cx="348419" cy="348419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78" t="16337" r="29133" b="32674"/>
            <a:stretch/>
          </p:blipFill>
          <p:spPr>
            <a:xfrm>
              <a:off x="602544" y="2081250"/>
              <a:ext cx="412816" cy="412817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613" y="1956511"/>
              <a:ext cx="673994" cy="673994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F2FBB807-678B-4B54-B4D0-950A11FA9B4C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5" name="Image 64">
              <a:hlinkClick r:id="rId13" action="ppaction://hlinksldjump"/>
              <a:extLst>
                <a:ext uri="{FF2B5EF4-FFF2-40B4-BE49-F238E27FC236}">
                  <a16:creationId xmlns:a16="http://schemas.microsoft.com/office/drawing/2014/main" id="{5CA059F8-16AA-42B1-9A90-0A81ADE33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6" name="Image 65">
              <a:hlinkClick r:id="rId15" action="ppaction://hlinksldjump"/>
              <a:extLst>
                <a:ext uri="{FF2B5EF4-FFF2-40B4-BE49-F238E27FC236}">
                  <a16:creationId xmlns:a16="http://schemas.microsoft.com/office/drawing/2014/main" id="{9653B298-CCA3-4774-8047-DA5407348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7" name="Image 66">
              <a:hlinkClick r:id="rId17" action="ppaction://hlinksldjump"/>
              <a:extLst>
                <a:ext uri="{FF2B5EF4-FFF2-40B4-BE49-F238E27FC236}">
                  <a16:creationId xmlns:a16="http://schemas.microsoft.com/office/drawing/2014/main" id="{3BA312EE-68B9-4664-B0BB-3C943D9F0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29202C2-7BFE-F990-377E-0B6C6493BFFD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047C2C-786D-2A31-3612-41294C6D7440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Colonnes, désenfumage et compartimentage</a:t>
            </a:r>
          </a:p>
        </p:txBody>
      </p:sp>
    </p:spTree>
    <p:extLst>
      <p:ext uri="{BB962C8B-B14F-4D97-AF65-F5344CB8AC3E}">
        <p14:creationId xmlns:p14="http://schemas.microsoft.com/office/powerpoint/2010/main" val="337871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F564F294-3786-D390-939C-2816577A4EA7}"/>
              </a:ext>
            </a:extLst>
          </p:cNvPr>
          <p:cNvGrpSpPr/>
          <p:nvPr/>
        </p:nvGrpSpPr>
        <p:grpSpPr>
          <a:xfrm>
            <a:off x="179513" y="1155153"/>
            <a:ext cx="8712968" cy="2907216"/>
            <a:chOff x="179513" y="1608750"/>
            <a:chExt cx="8712968" cy="2907216"/>
          </a:xfrm>
        </p:grpSpPr>
        <p:sp>
          <p:nvSpPr>
            <p:cNvPr id="86" name="Rectangle 85"/>
            <p:cNvSpPr/>
            <p:nvPr/>
          </p:nvSpPr>
          <p:spPr>
            <a:xfrm>
              <a:off x="2226362" y="1617670"/>
              <a:ext cx="3857806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221174" y="3636021"/>
              <a:ext cx="1862994" cy="807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30" dirty="0">
                  <a:solidFill>
                    <a:srgbClr val="1F497D"/>
                  </a:solidFill>
                  <a:latin typeface="Arial"/>
                </a:rPr>
                <a:t>Nous concevons des solutions pour l’exploitation via PC ou smartphone de votre </a:t>
              </a:r>
            </a:p>
            <a:p>
              <a:pPr algn="ctr" defTabSz="914378">
                <a:defRPr/>
              </a:pPr>
              <a:r>
                <a:rPr lang="fr-FR" sz="930" dirty="0">
                  <a:solidFill>
                    <a:srgbClr val="1F497D"/>
                  </a:solidFill>
                  <a:latin typeface="Arial"/>
                </a:rPr>
                <a:t>parc d’éclairage </a:t>
              </a:r>
            </a:p>
            <a:p>
              <a:pPr algn="ctr" defTabSz="914378">
                <a:defRPr/>
              </a:pPr>
              <a:r>
                <a:rPr lang="fr-FR" sz="930" dirty="0">
                  <a:solidFill>
                    <a:srgbClr val="1F497D"/>
                  </a:solidFill>
                  <a:latin typeface="Arial"/>
                </a:rPr>
                <a:t>de sécurité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9513" y="1620047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9513" y="1620047"/>
              <a:ext cx="1872207" cy="25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9513" y="2669681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269812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>
                <a:defRPr/>
              </a:pPr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à coins arrondis 51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9513" y="2684399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LED, SATI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9513" y="1620049"/>
              <a:ext cx="18722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Contrôler les coûts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9513" y="2910729"/>
              <a:ext cx="185896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Economiser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l’énergie en améliorant le niveau de sécurité de votre éclairage de sécurité. 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9513" y="3723879"/>
              <a:ext cx="1872208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réduisons les coûts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avec nos gammes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« leds » et « SATI »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69812" y="3068005"/>
              <a:ext cx="262266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Un parc maintenu annuellement de plus d’un million de blocs d’éclairage de sécurité</a:t>
              </a:r>
            </a:p>
            <a:p>
              <a:pPr algn="ctr" defTabSz="914378">
                <a:defRPr/>
              </a:pP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Un réseau expert multi marques </a:t>
              </a:r>
            </a:p>
            <a:p>
              <a:pPr algn="ctr" defTabSz="914378">
                <a:defRPr/>
              </a:pP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L’application de la NFC 71-830</a:t>
              </a:r>
            </a:p>
            <a:p>
              <a:pPr algn="ctr" defTabSz="914378">
                <a:defRPr/>
              </a:pP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Audit préalable remis au client</a:t>
              </a: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539553" y="1995687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49" name="Image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3568" y="2053549"/>
              <a:ext cx="847860" cy="501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Imag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0431" y="2053549"/>
              <a:ext cx="762950" cy="4496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83" name="Image 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6422693" y="2067542"/>
              <a:ext cx="862384" cy="38251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0" name="Arrondir un rectangle avec un coin du même côté 39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46" name="Connecteur droit 45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Rectangle 60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4" name="Rectangle 63"/>
            <p:cNvSpPr/>
            <p:nvPr/>
          </p:nvSpPr>
          <p:spPr>
            <a:xfrm>
              <a:off x="4211962" y="1608751"/>
              <a:ext cx="1872206" cy="25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226363" y="1608750"/>
              <a:ext cx="1846961" cy="253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192220" y="2670324"/>
              <a:ext cx="189194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226361" y="2670324"/>
              <a:ext cx="1846963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201114" y="1608753"/>
              <a:ext cx="388305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Simplifier la gestion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2226360" y="2673103"/>
              <a:ext cx="184696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Adressable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2226360" y="2899433"/>
              <a:ext cx="1846963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Faciliter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l’exploitation et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la maintenance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226360" y="3712582"/>
              <a:ext cx="1846962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vous préconisons des installations adressables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à pilotage décentralisé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211960" y="2673103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Interface graphique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211961" y="2899432"/>
              <a:ext cx="1872208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Gérer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à distance l’identification  et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la localisation de vos blocs</a:t>
              </a:r>
            </a:p>
          </p:txBody>
        </p:sp>
        <p:sp>
          <p:nvSpPr>
            <p:cNvPr id="77" name="Rectangle à coins arrondis 76"/>
            <p:cNvSpPr/>
            <p:nvPr/>
          </p:nvSpPr>
          <p:spPr>
            <a:xfrm>
              <a:off x="2573779" y="1984390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78" name="Image 77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53799" y="2028471"/>
              <a:ext cx="792088" cy="5154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79" name="Connecteur droit 78"/>
            <p:cNvCxnSpPr/>
            <p:nvPr/>
          </p:nvCxnSpPr>
          <p:spPr>
            <a:xfrm flipH="1">
              <a:off x="4125463" y="1984390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à coins arrondis 83"/>
            <p:cNvSpPr/>
            <p:nvPr/>
          </p:nvSpPr>
          <p:spPr>
            <a:xfrm>
              <a:off x="4535995" y="1984390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85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5587" y="2047090"/>
              <a:ext cx="532944" cy="47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B42BCFE7-284A-473D-AA37-3902698A6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F1829FC7-FB8F-43F0-8895-4752D3C17AFB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8" name="Image 47">
              <a:hlinkClick r:id="rId9" action="ppaction://hlinksldjump"/>
              <a:extLst>
                <a:ext uri="{FF2B5EF4-FFF2-40B4-BE49-F238E27FC236}">
                  <a16:creationId xmlns:a16="http://schemas.microsoft.com/office/drawing/2014/main" id="{9516B53F-CD06-47A2-9A23-F5B291822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3" name="Image 52">
              <a:hlinkClick r:id="rId11" action="ppaction://hlinksldjump"/>
              <a:extLst>
                <a:ext uri="{FF2B5EF4-FFF2-40B4-BE49-F238E27FC236}">
                  <a16:creationId xmlns:a16="http://schemas.microsoft.com/office/drawing/2014/main" id="{14C2BDCC-58BB-47A2-AB58-A0FA57EDE9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4" name="Image 53">
              <a:hlinkClick r:id="rId13" action="ppaction://hlinksldjump"/>
              <a:extLst>
                <a:ext uri="{FF2B5EF4-FFF2-40B4-BE49-F238E27FC236}">
                  <a16:creationId xmlns:a16="http://schemas.microsoft.com/office/drawing/2014/main" id="{0C9A7A38-DE16-4085-BBCD-21ACB8BF4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9667811-BF80-76B2-8D0B-938170EF429E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D233C0-856D-EF30-DDD4-3ADE0079479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Éclairage de sécurité, centralisation </a:t>
            </a:r>
          </a:p>
        </p:txBody>
      </p:sp>
    </p:spTree>
    <p:extLst>
      <p:ext uri="{BB962C8B-B14F-4D97-AF65-F5344CB8AC3E}">
        <p14:creationId xmlns:p14="http://schemas.microsoft.com/office/powerpoint/2010/main" val="186278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DA55F39-7A48-131A-F48C-2F431AE1BB2B}"/>
              </a:ext>
            </a:extLst>
          </p:cNvPr>
          <p:cNvGrpSpPr/>
          <p:nvPr/>
        </p:nvGrpSpPr>
        <p:grpSpPr>
          <a:xfrm>
            <a:off x="186012" y="1155153"/>
            <a:ext cx="8706469" cy="2895920"/>
            <a:chOff x="186012" y="1620046"/>
            <a:chExt cx="8706469" cy="2895920"/>
          </a:xfrm>
        </p:grpSpPr>
        <p:sp>
          <p:nvSpPr>
            <p:cNvPr id="45" name="Rectangle 44"/>
            <p:cNvSpPr/>
            <p:nvPr/>
          </p:nvSpPr>
          <p:spPr>
            <a:xfrm>
              <a:off x="199251" y="1620047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99254" y="1620047"/>
              <a:ext cx="1872206" cy="25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86012" y="2681619"/>
              <a:ext cx="1885448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99251" y="1620048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Éclairage d’ambiance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99251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Blocs phares &amp; ATEX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99253" y="2910729"/>
              <a:ext cx="1872208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Adapter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l’éclairage d’ambiance aux grands volumes, conditions difficiles, à la luminosité renforcée, …</a:t>
              </a:r>
            </a:p>
          </p:txBody>
        </p:sp>
        <p:sp>
          <p:nvSpPr>
            <p:cNvPr id="51" name="Rectangle à coins arrondis 50"/>
            <p:cNvSpPr/>
            <p:nvPr/>
          </p:nvSpPr>
          <p:spPr>
            <a:xfrm>
              <a:off x="343269" y="1995687"/>
              <a:ext cx="1621235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52" name="Picture 2" descr="C:\Users\pierre-nicolas.caron\Documents\Chubb\SICLI - Chubb CC&amp;F\Eclairage Sécurité\phototeque BAES\visuels eaton\LUM16032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52466" y="2053550"/>
              <a:ext cx="638973" cy="5218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2" descr="C:\Users\pierre-nicolas.caron\Documents\Chubb\SICLI - Chubb CC&amp;F\Eclairage Sécurité\phototeque BAES\visuels eaton\LUM17141.jpg"/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85252" y="2102897"/>
              <a:ext cx="755415" cy="423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ctangle 53"/>
            <p:cNvSpPr/>
            <p:nvPr/>
          </p:nvSpPr>
          <p:spPr>
            <a:xfrm>
              <a:off x="208465" y="3692664"/>
              <a:ext cx="1862994" cy="6647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30" dirty="0">
                  <a:solidFill>
                    <a:srgbClr val="1F497D"/>
                  </a:solidFill>
                  <a:latin typeface="Arial"/>
                </a:rPr>
                <a:t>Nos solutions allient économie d’énergie, performance, résistance, facilité d’exploitation et de maintenance</a:t>
              </a:r>
            </a:p>
          </p:txBody>
        </p:sp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2928" y="2729679"/>
              <a:ext cx="144016" cy="152657"/>
            </a:xfrm>
            <a:prstGeom prst="rect">
              <a:avLst/>
            </a:prstGeom>
          </p:spPr>
        </p:pic>
        <p:sp>
          <p:nvSpPr>
            <p:cNvPr id="68" name="Rectangle 67"/>
            <p:cNvSpPr/>
            <p:nvPr/>
          </p:nvSpPr>
          <p:spPr>
            <a:xfrm>
              <a:off x="6269812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>
                <a:defRPr/>
              </a:pPr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9" name="Rectangle à coins arrondis 68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6269812" y="3068005"/>
              <a:ext cx="262266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Un parc maintenu annuellement de plus d’un million de blocs d’éclairage de sécurité</a:t>
              </a:r>
            </a:p>
            <a:p>
              <a:pPr algn="ctr" defTabSz="914378">
                <a:defRPr/>
              </a:pP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Un réseau expert multi marques </a:t>
              </a:r>
            </a:p>
            <a:p>
              <a:pPr algn="ctr" defTabSz="914378">
                <a:defRPr/>
              </a:pP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L’application de la NFC 71-830</a:t>
              </a:r>
            </a:p>
            <a:p>
              <a:pPr algn="ctr" defTabSz="914378">
                <a:defRPr/>
              </a:pP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Audit préalable remis au client</a:t>
              </a:r>
            </a:p>
          </p:txBody>
        </p:sp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0431" y="2053549"/>
              <a:ext cx="762950" cy="4496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72" name="Image 71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1"/>
            <a:stretch/>
          </p:blipFill>
          <p:spPr>
            <a:xfrm>
              <a:off x="6422693" y="2067542"/>
              <a:ext cx="869932" cy="38585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73" name="Arrondir un rectangle avec un coin du même côté 72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74" name="Connecteur droit 73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954A5BFC-AE63-1A80-48E0-7CABAD63FF49}"/>
                </a:ext>
              </a:extLst>
            </p:cNvPr>
            <p:cNvGrpSpPr/>
            <p:nvPr/>
          </p:nvGrpSpPr>
          <p:grpSpPr>
            <a:xfrm>
              <a:off x="2180985" y="1620047"/>
              <a:ext cx="1885449" cy="2895919"/>
              <a:chOff x="2180985" y="1620047"/>
              <a:chExt cx="1885449" cy="2895919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2194224" y="1620047"/>
                <a:ext cx="1872208" cy="2895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194227" y="1620047"/>
                <a:ext cx="1872206" cy="25324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180985" y="2681619"/>
                <a:ext cx="1885448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cap="small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194224" y="1620048"/>
                <a:ext cx="1872208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Alimentations centralisées</a:t>
                </a: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194224" y="2684399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Source centrale 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194226" y="2910729"/>
                <a:ext cx="1872208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Baliser </a:t>
                </a: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 </a:t>
                </a:r>
              </a:p>
              <a:p>
                <a:pPr algn="ctr" defTabSz="914378">
                  <a:defRPr/>
                </a:pP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De façon permanente l’évacuation , centraliser la surveillance au poste de sécurité</a:t>
                </a:r>
              </a:p>
            </p:txBody>
          </p:sp>
          <p:sp>
            <p:nvSpPr>
              <p:cNvPr id="63" name="Rectangle à coins arrondis 62"/>
              <p:cNvSpPr/>
              <p:nvPr/>
            </p:nvSpPr>
            <p:spPr>
              <a:xfrm>
                <a:off x="2338242" y="1995687"/>
                <a:ext cx="1621235" cy="5977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2203438" y="3692664"/>
                <a:ext cx="1862994" cy="5216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30" dirty="0">
                    <a:solidFill>
                      <a:srgbClr val="1F497D"/>
                    </a:solidFill>
                    <a:latin typeface="Arial"/>
                  </a:rPr>
                  <a:t>Nos spécialistes analyses vos obligations et vos risques pour des installations optimisées</a:t>
                </a:r>
              </a:p>
            </p:txBody>
          </p:sp>
          <p:grpSp>
            <p:nvGrpSpPr>
              <p:cNvPr id="7" name="Groupe 6"/>
              <p:cNvGrpSpPr/>
              <p:nvPr/>
            </p:nvGrpSpPr>
            <p:grpSpPr>
              <a:xfrm>
                <a:off x="2477622" y="2059395"/>
                <a:ext cx="1342474" cy="470376"/>
                <a:chOff x="2431499" y="2045251"/>
                <a:chExt cx="1342474" cy="470376"/>
              </a:xfrm>
            </p:grpSpPr>
            <p:pic>
              <p:nvPicPr>
                <p:cNvPr id="3" name="Image 2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944202" y="2045251"/>
                  <a:ext cx="350675" cy="470376"/>
                </a:xfrm>
                <a:prstGeom prst="rect">
                  <a:avLst/>
                </a:prstGeom>
              </p:spPr>
            </p:pic>
            <p:pic>
              <p:nvPicPr>
                <p:cNvPr id="4" name="Image 3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431499" y="2098333"/>
                  <a:ext cx="384281" cy="364213"/>
                </a:xfrm>
                <a:prstGeom prst="rect">
                  <a:avLst/>
                </a:prstGeom>
              </p:spPr>
            </p:pic>
            <p:pic>
              <p:nvPicPr>
                <p:cNvPr id="5" name="Image 4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3423299" y="2067496"/>
                  <a:ext cx="350674" cy="425887"/>
                </a:xfrm>
                <a:prstGeom prst="rect">
                  <a:avLst/>
                </a:prstGeom>
              </p:spPr>
            </p:pic>
          </p:grpSp>
        </p:grpSp>
        <p:pic>
          <p:nvPicPr>
            <p:cNvPr id="79" name="Image 78">
              <a:extLst>
                <a:ext uri="{FF2B5EF4-FFF2-40B4-BE49-F238E27FC236}">
                  <a16:creationId xmlns:a16="http://schemas.microsoft.com/office/drawing/2014/main" id="{0D1DE94C-CBF1-4BE8-99F9-FFE7D84C0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43A7707-3CDF-406F-A536-59FCE3DCBB5C}"/>
                </a:ext>
              </a:extLst>
            </p:cNvPr>
            <p:cNvSpPr/>
            <p:nvPr/>
          </p:nvSpPr>
          <p:spPr>
            <a:xfrm>
              <a:off x="4175958" y="1620047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DE8B286-D3BC-4C75-A4A8-B29256E8BA4A}"/>
                </a:ext>
              </a:extLst>
            </p:cNvPr>
            <p:cNvSpPr/>
            <p:nvPr/>
          </p:nvSpPr>
          <p:spPr>
            <a:xfrm>
              <a:off x="4175957" y="1620047"/>
              <a:ext cx="1872207" cy="25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0C89535F-78BB-4833-9EBA-21D0F6DF842A}"/>
                </a:ext>
              </a:extLst>
            </p:cNvPr>
            <p:cNvSpPr/>
            <p:nvPr/>
          </p:nvSpPr>
          <p:spPr>
            <a:xfrm>
              <a:off x="4175957" y="2669681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A1778A1-4D8F-41B6-803B-BF0417CF967B}"/>
                </a:ext>
              </a:extLst>
            </p:cNvPr>
            <p:cNvSpPr/>
            <p:nvPr/>
          </p:nvSpPr>
          <p:spPr>
            <a:xfrm>
              <a:off x="4175958" y="2684399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BAPI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4FF5F4E-8677-444E-9F72-5A633842623B}"/>
                </a:ext>
              </a:extLst>
            </p:cNvPr>
            <p:cNvSpPr/>
            <p:nvPr/>
          </p:nvSpPr>
          <p:spPr>
            <a:xfrm>
              <a:off x="4175957" y="1620049"/>
              <a:ext cx="18722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Éclairage portatif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A439BA6-67D4-4467-BD56-6D9FEC6898A8}"/>
                </a:ext>
              </a:extLst>
            </p:cNvPr>
            <p:cNvSpPr/>
            <p:nvPr/>
          </p:nvSpPr>
          <p:spPr>
            <a:xfrm>
              <a:off x="4175958" y="2910729"/>
              <a:ext cx="1858967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Disposer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d’un éclairage portatif d’ambiance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25D7BBE-9EB8-47C7-9C90-176AB604A99C}"/>
                </a:ext>
              </a:extLst>
            </p:cNvPr>
            <p:cNvSpPr/>
            <p:nvPr/>
          </p:nvSpPr>
          <p:spPr>
            <a:xfrm>
              <a:off x="4175958" y="3723879"/>
              <a:ext cx="187220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équipons vos locaux électriques et machineries ascenseurs de BAPI LED à grande luminosité et autonomie</a:t>
              </a:r>
            </a:p>
          </p:txBody>
        </p:sp>
        <p:sp>
          <p:nvSpPr>
            <p:cNvPr id="86" name="Rectangle à coins arrondis 40">
              <a:extLst>
                <a:ext uri="{FF2B5EF4-FFF2-40B4-BE49-F238E27FC236}">
                  <a16:creationId xmlns:a16="http://schemas.microsoft.com/office/drawing/2014/main" id="{E488D239-0F1C-4868-A84D-BD07BFD63FF2}"/>
                </a:ext>
              </a:extLst>
            </p:cNvPr>
            <p:cNvSpPr/>
            <p:nvPr/>
          </p:nvSpPr>
          <p:spPr>
            <a:xfrm>
              <a:off x="4535998" y="1995687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473036E0-E5EE-4E92-9B69-F79897B31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69193" y="2033324"/>
              <a:ext cx="383519" cy="552245"/>
            </a:xfrm>
            <a:prstGeom prst="rect">
              <a:avLst/>
            </a:prstGeom>
          </p:spPr>
        </p:pic>
        <p:pic>
          <p:nvPicPr>
            <p:cNvPr id="88" name="Image 87">
              <a:extLst>
                <a:ext uri="{FF2B5EF4-FFF2-40B4-BE49-F238E27FC236}">
                  <a16:creationId xmlns:a16="http://schemas.microsoft.com/office/drawing/2014/main" id="{CCC4CB5B-6C2C-4463-98DD-3ECEA13B27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220073" y="2008554"/>
              <a:ext cx="397701" cy="546148"/>
            </a:xfrm>
            <a:prstGeom prst="rect">
              <a:avLst/>
            </a:prstGeom>
          </p:spPr>
        </p:pic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E32EF605-A794-4355-8EAF-D98E2D2E9252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90" name="Image 89">
              <a:hlinkClick r:id="rId14" action="ppaction://hlinksldjump"/>
              <a:extLst>
                <a:ext uri="{FF2B5EF4-FFF2-40B4-BE49-F238E27FC236}">
                  <a16:creationId xmlns:a16="http://schemas.microsoft.com/office/drawing/2014/main" id="{9AA422AA-EC01-4E28-A42E-6F6F0483E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91" name="Image 90">
              <a:hlinkClick r:id="rId16" action="ppaction://hlinksldjump"/>
              <a:extLst>
                <a:ext uri="{FF2B5EF4-FFF2-40B4-BE49-F238E27FC236}">
                  <a16:creationId xmlns:a16="http://schemas.microsoft.com/office/drawing/2014/main" id="{536ACB94-DB7E-4AD2-B5C1-6CC5561A5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92" name="Image 91">
              <a:hlinkClick r:id="rId18" action="ppaction://hlinksldjump"/>
              <a:extLst>
                <a:ext uri="{FF2B5EF4-FFF2-40B4-BE49-F238E27FC236}">
                  <a16:creationId xmlns:a16="http://schemas.microsoft.com/office/drawing/2014/main" id="{50BAA43C-F9D8-4033-8E08-A82D2F688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1160E7-49FB-C16A-DD43-73B91A8C12C6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6652EC-1EB7-88FE-1383-45BB72B36F8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Éclairage d’ambiance, source centrale, BAPI </a:t>
            </a:r>
          </a:p>
        </p:txBody>
      </p:sp>
    </p:spTree>
    <p:extLst>
      <p:ext uri="{BB962C8B-B14F-4D97-AF65-F5344CB8AC3E}">
        <p14:creationId xmlns:p14="http://schemas.microsoft.com/office/powerpoint/2010/main" val="247823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1F8D695-7AD4-F3EC-3AAC-605A75F23160}"/>
              </a:ext>
            </a:extLst>
          </p:cNvPr>
          <p:cNvGrpSpPr/>
          <p:nvPr/>
        </p:nvGrpSpPr>
        <p:grpSpPr>
          <a:xfrm>
            <a:off x="123457" y="1155153"/>
            <a:ext cx="8769024" cy="2898444"/>
            <a:chOff x="123457" y="1617523"/>
            <a:chExt cx="8769024" cy="289844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630388B-388D-443D-AE97-E42FFC7C0D51}"/>
                </a:ext>
              </a:extLst>
            </p:cNvPr>
            <p:cNvSpPr/>
            <p:nvPr/>
          </p:nvSpPr>
          <p:spPr>
            <a:xfrm>
              <a:off x="4175958" y="1620047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BC9F9E7E-4881-4F50-85EB-3A67880B4380}"/>
                </a:ext>
              </a:extLst>
            </p:cNvPr>
            <p:cNvSpPr/>
            <p:nvPr/>
          </p:nvSpPr>
          <p:spPr>
            <a:xfrm>
              <a:off x="199251" y="1620047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C01A9EF-041A-43E2-96E0-48BD86C76B66}"/>
                </a:ext>
              </a:extLst>
            </p:cNvPr>
            <p:cNvSpPr/>
            <p:nvPr/>
          </p:nvSpPr>
          <p:spPr>
            <a:xfrm>
              <a:off x="2194224" y="1620047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>
                <a:defRPr/>
              </a:pPr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0" name="Rectangle à coins arrondis 59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269812" y="3068005"/>
              <a:ext cx="2622669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Audit des signalisations de sécurité</a:t>
              </a:r>
            </a:p>
            <a:p>
              <a:pPr algn="ctr" defTabSz="914378">
                <a:defRPr/>
              </a:pP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Optimisation des niveaux de lectures opérationnelles de vos plans d’établissement</a:t>
              </a:r>
            </a:p>
            <a:p>
              <a:pPr algn="ctr" defTabSz="914378">
                <a:defRPr/>
              </a:pP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Maintenance annuelle en liaison avec l’évolution de vos locaux </a:t>
              </a:r>
            </a:p>
            <a:p>
              <a:pPr algn="ctr" defTabSz="914378">
                <a:defRPr/>
              </a:pP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Signalétique conforme à la NF X 08-070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9" y="2090412"/>
              <a:ext cx="789954" cy="41803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 flipH="1">
              <a:off x="7983859" y="2111487"/>
              <a:ext cx="764605" cy="375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Arrondir un rectangle avec un coin du même côté 47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49" name="Connecteur droit 48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7" name="Image 6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sp>
          <p:nvSpPr>
            <p:cNvPr id="81" name="Rectangle 80"/>
            <p:cNvSpPr/>
            <p:nvPr/>
          </p:nvSpPr>
          <p:spPr>
            <a:xfrm>
              <a:off x="1653653" y="1620047"/>
              <a:ext cx="1439123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653653" y="2681619"/>
              <a:ext cx="1442543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653653" y="1620047"/>
              <a:ext cx="143912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Intervention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653653" y="2682482"/>
              <a:ext cx="143912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800" b="1" cap="all" dirty="0">
                  <a:solidFill>
                    <a:srgbClr val="1F497D"/>
                  </a:solidFill>
                  <a:latin typeface="Arial"/>
                </a:rPr>
                <a:t>PLANS D’INTERVENTION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653654" y="2917355"/>
              <a:ext cx="1439122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Apporter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informations opérationnelles et faciliter l’intervention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des secours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650618" y="3723879"/>
              <a:ext cx="144215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concevons et mettons à jour vos plans et vos dossiers d’intervention</a:t>
              </a:r>
            </a:p>
          </p:txBody>
        </p:sp>
        <p:sp>
          <p:nvSpPr>
            <p:cNvPr id="83" name="Rectangle à coins arrondis 82"/>
            <p:cNvSpPr/>
            <p:nvPr/>
          </p:nvSpPr>
          <p:spPr>
            <a:xfrm>
              <a:off x="1797150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74" name="Picture 17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919070" y="2039393"/>
              <a:ext cx="908287" cy="139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43" name="Picture 19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9071" y="2178694"/>
              <a:ext cx="908287" cy="351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Rectangle 83"/>
            <p:cNvSpPr/>
            <p:nvPr/>
          </p:nvSpPr>
          <p:spPr>
            <a:xfrm>
              <a:off x="3128178" y="1620047"/>
              <a:ext cx="1439123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124757" y="2681619"/>
              <a:ext cx="1442543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128176" y="1620049"/>
              <a:ext cx="143912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Circulation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3128178" y="2682482"/>
              <a:ext cx="143912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800" b="1" cap="all" dirty="0">
                  <a:solidFill>
                    <a:srgbClr val="1F497D"/>
                  </a:solidFill>
                  <a:latin typeface="Arial"/>
                </a:rPr>
                <a:t>Plans de circulation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128180" y="2917355"/>
              <a:ext cx="1439123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Afficher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règles de circulation à respecter en extérieur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à l’entrée du site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3128180" y="3723880"/>
              <a:ext cx="143912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intégrons toutes les signalisations nécessaires à votre établissement</a:t>
              </a:r>
              <a:endParaRPr lang="en-US" sz="950" dirty="0">
                <a:solidFill>
                  <a:srgbClr val="1F497D"/>
                </a:solidFill>
                <a:latin typeface="Arial"/>
              </a:endParaRPr>
            </a:p>
          </p:txBody>
        </p:sp>
        <p:sp>
          <p:nvSpPr>
            <p:cNvPr id="57" name="Rectangle à coins arrondis 56"/>
            <p:cNvSpPr/>
            <p:nvPr/>
          </p:nvSpPr>
          <p:spPr>
            <a:xfrm>
              <a:off x="3271675" y="1995687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85" name="Picture 21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1"/>
            <a:stretch/>
          </p:blipFill>
          <p:spPr bwMode="auto">
            <a:xfrm>
              <a:off x="3475033" y="2039392"/>
              <a:ext cx="575594" cy="1393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22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475033" y="2160674"/>
              <a:ext cx="745410" cy="3652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" name="Rectangle 61"/>
            <p:cNvSpPr/>
            <p:nvPr/>
          </p:nvSpPr>
          <p:spPr>
            <a:xfrm>
              <a:off x="181468" y="1620047"/>
              <a:ext cx="1439123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79514" y="2681619"/>
              <a:ext cx="1442543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9513" y="1620046"/>
              <a:ext cx="143804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Évacuation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23457" y="2682482"/>
              <a:ext cx="152677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800" b="1" cap="all" dirty="0">
                  <a:solidFill>
                    <a:srgbClr val="1F497D"/>
                  </a:solidFill>
                  <a:latin typeface="Arial"/>
                </a:rPr>
                <a:t>Consignes, évacuation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9513" y="2917355"/>
              <a:ext cx="1438041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Accorder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signalisations de sécurité  avec l’évolution de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vos locaux</a:t>
              </a:r>
            </a:p>
          </p:txBody>
        </p:sp>
        <p:sp>
          <p:nvSpPr>
            <p:cNvPr id="82" name="Rectangle à coins arrondis 81"/>
            <p:cNvSpPr/>
            <p:nvPr/>
          </p:nvSpPr>
          <p:spPr>
            <a:xfrm>
              <a:off x="322468" y="1995687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5" name="Picture 3"/>
            <p:cNvPicPr preferRelativeResize="0">
              <a:picLocks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32" y="2017492"/>
              <a:ext cx="972000" cy="19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534" y="2160023"/>
              <a:ext cx="971999" cy="381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188726" y="3723879"/>
              <a:ext cx="143096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assurons la vérification et la mise à niveau annuelle 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de vos plans </a:t>
              </a: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597819" y="1620047"/>
              <a:ext cx="1439123" cy="289591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599776" y="2681619"/>
              <a:ext cx="1442543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9" name="Rectangle à coins arrondis 98"/>
            <p:cNvSpPr/>
            <p:nvPr/>
          </p:nvSpPr>
          <p:spPr>
            <a:xfrm>
              <a:off x="4736616" y="1997938"/>
              <a:ext cx="1194271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100" name="Image 9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894067" y="2048108"/>
              <a:ext cx="892803" cy="504071"/>
            </a:xfrm>
            <a:prstGeom prst="rect">
              <a:avLst/>
            </a:prstGeom>
          </p:spPr>
        </p:pic>
        <p:sp>
          <p:nvSpPr>
            <p:cNvPr id="101" name="Rectangle 100"/>
            <p:cNvSpPr/>
            <p:nvPr/>
          </p:nvSpPr>
          <p:spPr>
            <a:xfrm>
              <a:off x="4599776" y="2908207"/>
              <a:ext cx="143912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Intégrer</a:t>
              </a:r>
              <a:endParaRPr lang="fr-FR" sz="9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Un mode éclairage de sécurité à votre signalisation</a:t>
              </a: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595864" y="3723879"/>
              <a:ext cx="1452301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00" dirty="0">
                  <a:solidFill>
                    <a:srgbClr val="1F497D"/>
                  </a:solidFill>
                  <a:latin typeface="Arial"/>
                </a:rPr>
                <a:t>Nous améliorons significativement la lisibilité de vos plans en conditions dégradées d’exploitation</a:t>
              </a: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595864" y="2669681"/>
              <a:ext cx="1452300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PAES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605130" y="1617523"/>
              <a:ext cx="1431812" cy="238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srgbClr val="009999"/>
                  </a:solidFill>
                  <a:latin typeface="Arial"/>
                </a:rPr>
                <a:t>Éclairé - autonome</a:t>
              </a: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8C7706B6-9C3F-4FA9-A040-B756578D119B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8" name="Image 67">
              <a:hlinkClick r:id="rId13" action="ppaction://hlinksldjump"/>
              <a:extLst>
                <a:ext uri="{FF2B5EF4-FFF2-40B4-BE49-F238E27FC236}">
                  <a16:creationId xmlns:a16="http://schemas.microsoft.com/office/drawing/2014/main" id="{98AD5E41-B9A5-45F9-B644-BF967B4C1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9" name="Image 68">
              <a:hlinkClick r:id="rId15" action="ppaction://hlinksldjump"/>
              <a:extLst>
                <a:ext uri="{FF2B5EF4-FFF2-40B4-BE49-F238E27FC236}">
                  <a16:creationId xmlns:a16="http://schemas.microsoft.com/office/drawing/2014/main" id="{A026CA39-5B03-431D-A3FD-63B2C9286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0" name="Image 69">
              <a:hlinkClick r:id="rId17" action="ppaction://hlinksldjump"/>
              <a:extLst>
                <a:ext uri="{FF2B5EF4-FFF2-40B4-BE49-F238E27FC236}">
                  <a16:creationId xmlns:a16="http://schemas.microsoft.com/office/drawing/2014/main" id="{C309B8B5-DB8E-45F3-A83E-AD6C1B129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14AAE4-060F-1CFD-F761-876099974254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F86416-F67A-A436-19B6-B4E0DB09407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Plans, consignes et signalisations</a:t>
            </a:r>
          </a:p>
        </p:txBody>
      </p:sp>
    </p:spTree>
    <p:extLst>
      <p:ext uri="{BB962C8B-B14F-4D97-AF65-F5344CB8AC3E}">
        <p14:creationId xmlns:p14="http://schemas.microsoft.com/office/powerpoint/2010/main" val="206950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BA34D97-A0C1-51E1-DEE9-2B2C0AAE1C6C}"/>
              </a:ext>
            </a:extLst>
          </p:cNvPr>
          <p:cNvGrpSpPr/>
          <p:nvPr/>
        </p:nvGrpSpPr>
        <p:grpSpPr>
          <a:xfrm>
            <a:off x="181468" y="1155153"/>
            <a:ext cx="8711013" cy="2903938"/>
            <a:chOff x="181468" y="1617522"/>
            <a:chExt cx="8711013" cy="2903938"/>
          </a:xfrm>
        </p:grpSpPr>
        <p:sp>
          <p:nvSpPr>
            <p:cNvPr id="25" name="Rectangle 24"/>
            <p:cNvSpPr/>
            <p:nvPr/>
          </p:nvSpPr>
          <p:spPr>
            <a:xfrm>
              <a:off x="6269812" y="1617524"/>
              <a:ext cx="2622669" cy="2898442"/>
            </a:xfrm>
            <a:prstGeom prst="rect">
              <a:avLst/>
            </a:prstGeom>
            <a:solidFill>
              <a:schemeClr val="accent2">
                <a:lumMod val="50000"/>
                <a:alpha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77" name="Image 7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9697"/>
            <a:stretch/>
          </p:blipFill>
          <p:spPr>
            <a:xfrm>
              <a:off x="7795736" y="1617523"/>
              <a:ext cx="1096743" cy="17263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5C0E8DA-EA36-44CE-803D-FC8535BBEEA6}"/>
                </a:ext>
              </a:extLst>
            </p:cNvPr>
            <p:cNvGrpSpPr/>
            <p:nvPr/>
          </p:nvGrpSpPr>
          <p:grpSpPr>
            <a:xfrm>
              <a:off x="6304891" y="1926737"/>
              <a:ext cx="1319138" cy="2270463"/>
              <a:chOff x="6304890" y="2025154"/>
              <a:chExt cx="1319138" cy="2270463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6304890" y="3488473"/>
                <a:ext cx="1162336" cy="8071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r>
                  <a:rPr lang="fr-FR" sz="800" dirty="0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Support profilé </a:t>
                </a:r>
              </a:p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endParaRPr lang="fr-FR" sz="400" dirty="0">
                  <a:solidFill>
                    <a:prstClr val="white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r>
                  <a:rPr lang="fr-FR" sz="800" dirty="0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Inox brillant</a:t>
                </a:r>
              </a:p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endParaRPr lang="fr-FR" sz="400" dirty="0">
                  <a:solidFill>
                    <a:prstClr val="white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r>
                  <a:rPr lang="fr-FR" sz="800" dirty="0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Encastrable </a:t>
                </a:r>
              </a:p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endParaRPr lang="fr-FR" sz="400" dirty="0">
                  <a:solidFill>
                    <a:prstClr val="white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r>
                  <a:rPr lang="fr-FR" sz="800" dirty="0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En saillie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304890" y="2025154"/>
                <a:ext cx="1319138" cy="1004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r>
                  <a:rPr lang="fr-FR" sz="800" dirty="0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Formats des plans : </a:t>
                </a:r>
              </a:p>
              <a:p>
                <a:pPr defTabSz="914378">
                  <a:lnSpc>
                    <a:spcPct val="107000"/>
                  </a:lnSpc>
                  <a:buClr>
                    <a:prstClr val="white"/>
                  </a:buClr>
                  <a:defRPr/>
                </a:pPr>
                <a:r>
                  <a:rPr lang="fr-FR" sz="800" dirty="0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A3, A2, A1</a:t>
                </a:r>
              </a:p>
              <a:p>
                <a:pPr defTabSz="914378">
                  <a:lnSpc>
                    <a:spcPct val="107000"/>
                  </a:lnSpc>
                  <a:buClr>
                    <a:prstClr val="white"/>
                  </a:buClr>
                  <a:defRPr/>
                </a:pPr>
                <a:endParaRPr lang="fr-FR" sz="400" dirty="0">
                  <a:solidFill>
                    <a:prstClr val="white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r>
                  <a:rPr lang="fr-FR" sz="800" dirty="0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Plans imprimés sur films </a:t>
                </a:r>
                <a:r>
                  <a:rPr lang="fr-FR" sz="800" b="1" i="1" cap="small" dirty="0" err="1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Backlight</a:t>
                </a:r>
                <a:r>
                  <a:rPr lang="fr-FR" sz="800" dirty="0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defTabSz="914378">
                  <a:lnSpc>
                    <a:spcPct val="107000"/>
                  </a:lnSpc>
                  <a:buClr>
                    <a:prstClr val="white"/>
                  </a:buClr>
                  <a:defRPr/>
                </a:pPr>
                <a:endParaRPr lang="fr-FR" sz="400" dirty="0">
                  <a:solidFill>
                    <a:prstClr val="white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46" indent="-171446" defTabSz="914378">
                  <a:lnSpc>
                    <a:spcPct val="107000"/>
                  </a:lnSpc>
                  <a:buClr>
                    <a:prstClr val="white"/>
                  </a:buClr>
                  <a:buFont typeface="Wingdings" panose="05000000000000000000" pitchFamily="2" charset="2"/>
                  <a:buChar char="q"/>
                  <a:defRPr/>
                </a:pPr>
                <a:r>
                  <a:rPr lang="fr-FR" sz="800" dirty="0">
                    <a:solidFill>
                      <a:prstClr val="white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Rétro-éclairage haute performance</a:t>
                </a: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1767007" y="1620047"/>
              <a:ext cx="2695616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9040" y="1620047"/>
              <a:ext cx="1439123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8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1468" y="1620047"/>
              <a:ext cx="1439123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b="1" cap="small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9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604132" y="1617523"/>
              <a:ext cx="1444031" cy="25324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r>
                <a:rPr lang="fr-FR" sz="1000" cap="small" dirty="0">
                  <a:solidFill>
                    <a:prstClr val="white"/>
                  </a:solidFill>
                  <a:latin typeface="Arial"/>
                </a:rPr>
                <a:t>LES AVANTAGES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767006" y="1617524"/>
              <a:ext cx="2695618" cy="24622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LE FONCTIONNEMENT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81494" y="1617522"/>
              <a:ext cx="1439096" cy="24622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LE CONCEPT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1468" y="1860817"/>
              <a:ext cx="1452049" cy="1992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Éclairer les supports des plans en cas de coupure secteur</a:t>
              </a: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endParaRPr lang="fr-FR" sz="4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Renforcer la lisibilité en condition d’exploitation dégradée</a:t>
              </a: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endParaRPr lang="fr-FR" sz="4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Permettre le retrait du plan pour usage des services de secours (plans d’intervention)</a:t>
              </a: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endParaRPr lang="fr-FR" sz="4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Combiner efficacité de la signalisation incendie et esthétisme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06281" y="1870767"/>
              <a:ext cx="1437074" cy="25192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Complément de votre éclairage de sécurité </a:t>
              </a: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endParaRPr lang="fr-FR" sz="4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Luminosité uniforme sur toute la surface du plan</a:t>
              </a: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endParaRPr lang="fr-FR" sz="4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Faibles consommations</a:t>
              </a: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endParaRPr lang="fr-FR" sz="4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Autonomie supérieure à celle de l’éclairage de sécurité -</a:t>
              </a:r>
              <a:r>
                <a:rPr lang="fr-FR" sz="7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Batteries </a:t>
              </a:r>
              <a:r>
                <a:rPr lang="fr-FR" sz="700" dirty="0" err="1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LifePO</a:t>
              </a:r>
              <a:endParaRPr lang="fr-FR" sz="7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endParaRPr lang="fr-FR" sz="4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Conformité aux règlementations </a:t>
              </a:r>
            </a:p>
            <a:p>
              <a:pPr defTabSz="1280128">
                <a:lnSpc>
                  <a:spcPct val="107000"/>
                </a:lnSpc>
                <a:buClr>
                  <a:srgbClr val="4F81BD"/>
                </a:buClr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      ERP – code du travail  </a:t>
              </a:r>
            </a:p>
            <a:p>
              <a:pPr defTabSz="1280128">
                <a:lnSpc>
                  <a:spcPct val="107000"/>
                </a:lnSpc>
                <a:buClr>
                  <a:srgbClr val="4F81BD"/>
                </a:buClr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      existantes</a:t>
              </a: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endParaRPr lang="fr-FR" sz="4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46" indent="-171446" defTabSz="1280128">
                <a:lnSpc>
                  <a:spcPct val="107000"/>
                </a:lnSpc>
                <a:buClr>
                  <a:srgbClr val="4F81BD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800" dirty="0">
                  <a:solidFill>
                    <a:prstClr val="black"/>
                  </a:solidFill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Pas de batterie au Cadmium dans les produits</a:t>
              </a:r>
            </a:p>
          </p:txBody>
        </p:sp>
        <p:grpSp>
          <p:nvGrpSpPr>
            <p:cNvPr id="31" name="Groupe 30"/>
            <p:cNvGrpSpPr/>
            <p:nvPr/>
          </p:nvGrpSpPr>
          <p:grpSpPr>
            <a:xfrm>
              <a:off x="1767006" y="1868565"/>
              <a:ext cx="2692644" cy="693633"/>
              <a:chOff x="1767006" y="1868564"/>
              <a:chExt cx="2692644" cy="693632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1767006" y="2084309"/>
                <a:ext cx="2692644" cy="477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46" indent="-171446" algn="just" defTabSz="914378">
                  <a:lnSpc>
                    <a:spcPct val="107000"/>
                  </a:lnSpc>
                  <a:buClr>
                    <a:srgbClr val="4F81BD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fr-FR" sz="800" dirty="0">
                    <a:solidFill>
                      <a:prstClr val="black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Alimentation électrique par le réseau des BAES</a:t>
                </a:r>
              </a:p>
              <a:p>
                <a:pPr marL="171446" indent="-171446" algn="just" defTabSz="914378">
                  <a:lnSpc>
                    <a:spcPct val="107000"/>
                  </a:lnSpc>
                  <a:buClr>
                    <a:srgbClr val="4F81BD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fr-FR" sz="800" dirty="0">
                    <a:solidFill>
                      <a:prstClr val="black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Éteint en veille, s’éclaire suite à la coupure de l’alimentation électrique du bâtiment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767006" y="1868564"/>
                <a:ext cx="2690430" cy="214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lnSpc>
                    <a:spcPct val="107000"/>
                  </a:lnSpc>
                  <a:defRPr/>
                </a:pPr>
                <a:r>
                  <a:rPr lang="fr-FR" sz="800" b="1" cap="all" dirty="0">
                    <a:solidFill>
                      <a:srgbClr val="4F81BD">
                        <a:lumMod val="75000"/>
                      </a:srgbClr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bâtiment équipé DE BAES :</a:t>
                </a:r>
                <a:r>
                  <a:rPr lang="fr-FR" sz="800" cap="all" dirty="0">
                    <a:solidFill>
                      <a:srgbClr val="4F81BD">
                        <a:lumMod val="75000"/>
                      </a:srgbClr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1762113" y="3672784"/>
              <a:ext cx="2695324" cy="833626"/>
              <a:chOff x="1762113" y="3672786"/>
              <a:chExt cx="2695324" cy="833626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1762113" y="3896822"/>
                <a:ext cx="2695324" cy="6095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46" indent="-171446" defTabSz="914378">
                  <a:lnSpc>
                    <a:spcPct val="107000"/>
                  </a:lnSpc>
                  <a:buClr>
                    <a:srgbClr val="4F81BD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fr-FR" sz="800" dirty="0">
                    <a:solidFill>
                      <a:prstClr val="black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Alimentation par l’alimentation électrique la plus proche du bâtiment</a:t>
                </a:r>
              </a:p>
              <a:p>
                <a:pPr marL="171446" indent="-171446" defTabSz="914378">
                  <a:lnSpc>
                    <a:spcPct val="107000"/>
                  </a:lnSpc>
                  <a:buClr>
                    <a:srgbClr val="4F81BD"/>
                  </a:buClr>
                  <a:buFont typeface="Wingdings" panose="05000000000000000000" pitchFamily="2" charset="2"/>
                  <a:buChar char="§"/>
                  <a:defRPr/>
                </a:pPr>
                <a:r>
                  <a:rPr lang="fr-FR" sz="800" dirty="0">
                    <a:solidFill>
                      <a:prstClr val="black"/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Il est éteint en veille et s’éclaire suite à la coupure de l’alimentation électrique du bâtiment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767007" y="3672786"/>
                <a:ext cx="2690430" cy="214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lnSpc>
                    <a:spcPct val="107000"/>
                  </a:lnSpc>
                  <a:defRPr/>
                </a:pPr>
                <a:r>
                  <a:rPr lang="fr-FR" sz="800" b="1" cap="all" dirty="0">
                    <a:solidFill>
                      <a:srgbClr val="4F81BD">
                        <a:lumMod val="75000"/>
                      </a:srgbClr>
                    </a:solidFill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bâtiment équipé d'une source centrale :</a:t>
                </a:r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1787179" y="2633924"/>
              <a:ext cx="2655273" cy="976691"/>
              <a:chOff x="1787178" y="2571750"/>
              <a:chExt cx="2655273" cy="976691"/>
            </a:xfrm>
          </p:grpSpPr>
          <p:pic>
            <p:nvPicPr>
              <p:cNvPr id="101" name="Image 10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23918" y="2571750"/>
                <a:ext cx="1318533" cy="976691"/>
              </a:xfrm>
              <a:prstGeom prst="rect">
                <a:avLst/>
              </a:prstGeom>
            </p:spPr>
          </p:pic>
          <p:pic>
            <p:nvPicPr>
              <p:cNvPr id="102" name="Image 10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87178" y="2576017"/>
                <a:ext cx="1313625" cy="972424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EDA63D3-4F9F-4053-83D4-28935C5F330B}"/>
                </a:ext>
              </a:extLst>
            </p:cNvPr>
            <p:cNvSpPr/>
            <p:nvPr/>
          </p:nvSpPr>
          <p:spPr>
            <a:xfrm>
              <a:off x="7795737" y="2931436"/>
              <a:ext cx="1096744" cy="144371"/>
            </a:xfrm>
            <a:prstGeom prst="rect">
              <a:avLst/>
            </a:prstGeom>
            <a:solidFill>
              <a:schemeClr val="accent1">
                <a:lumMod val="75000"/>
                <a:alpha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737" y="2989883"/>
              <a:ext cx="1096744" cy="153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998650D5-2574-4B9B-A5DF-2F28E723E30B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34" name="Image 33">
              <a:hlinkClick r:id="rId6" action="ppaction://hlinksldjump"/>
              <a:extLst>
                <a:ext uri="{FF2B5EF4-FFF2-40B4-BE49-F238E27FC236}">
                  <a16:creationId xmlns:a16="http://schemas.microsoft.com/office/drawing/2014/main" id="{5C1E120B-28EF-445B-B468-6E0DD5630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39" name="Image 38">
              <a:hlinkClick r:id="rId8" action="ppaction://hlinksldjump"/>
              <a:extLst>
                <a:ext uri="{FF2B5EF4-FFF2-40B4-BE49-F238E27FC236}">
                  <a16:creationId xmlns:a16="http://schemas.microsoft.com/office/drawing/2014/main" id="{BF2A006D-4FE2-4875-A90D-56639AFF2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40" name="Image 39">
              <a:hlinkClick r:id="rId10" action="ppaction://hlinksldjump"/>
              <a:extLst>
                <a:ext uri="{FF2B5EF4-FFF2-40B4-BE49-F238E27FC236}">
                  <a16:creationId xmlns:a16="http://schemas.microsoft.com/office/drawing/2014/main" id="{7456169A-B8B8-4ECA-A80B-997112BD0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351CF72-FFBB-9A8B-D706-0249D677E9C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61D2D6-5EDF-4A6E-3A86-17E04CF30F4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PAES : Plan Autonome éclairage de Sécurité</a:t>
            </a:r>
          </a:p>
        </p:txBody>
      </p:sp>
    </p:spTree>
    <p:extLst>
      <p:ext uri="{BB962C8B-B14F-4D97-AF65-F5344CB8AC3E}">
        <p14:creationId xmlns:p14="http://schemas.microsoft.com/office/powerpoint/2010/main" val="1766328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B7842654-ECAE-5C14-F3D1-D4DA6EB45D83}"/>
              </a:ext>
            </a:extLst>
          </p:cNvPr>
          <p:cNvGrpSpPr/>
          <p:nvPr/>
        </p:nvGrpSpPr>
        <p:grpSpPr>
          <a:xfrm>
            <a:off x="172979" y="1155153"/>
            <a:ext cx="8719503" cy="2895921"/>
            <a:chOff x="172979" y="1620047"/>
            <a:chExt cx="8719503" cy="2895921"/>
          </a:xfrm>
        </p:grpSpPr>
        <p:sp>
          <p:nvSpPr>
            <p:cNvPr id="56" name="Rectangle 55"/>
            <p:cNvSpPr/>
            <p:nvPr/>
          </p:nvSpPr>
          <p:spPr>
            <a:xfrm>
              <a:off x="179513" y="1620049"/>
              <a:ext cx="5868653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9514" y="1620047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Utilisation des extincteurs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190357" y="1620047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Stratégies d’évacuation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75958" y="1620049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Évaluation </a:t>
              </a:r>
            </a:p>
          </p:txBody>
        </p:sp>
        <p:cxnSp>
          <p:nvCxnSpPr>
            <p:cNvPr id="64" name="Connecteur droit 63"/>
            <p:cNvCxnSpPr/>
            <p:nvPr/>
          </p:nvCxnSpPr>
          <p:spPr>
            <a:xfrm flipH="1">
              <a:off x="4085124" y="1995685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 flipH="1">
              <a:off x="2123730" y="1995685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6269813" y="1620047"/>
              <a:ext cx="2622669" cy="2895919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597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6372202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88726" y="3723880"/>
              <a:ext cx="1862994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mettons les stagiaires en conditions réelles d’intervention</a:t>
              </a:r>
            </a:p>
          </p:txBody>
        </p:sp>
        <p:pic>
          <p:nvPicPr>
            <p:cNvPr id="93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44208" y="2062546"/>
              <a:ext cx="864096" cy="4737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7519" y="2067247"/>
              <a:ext cx="716383" cy="4737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Rectangle à coins arrondis 96"/>
            <p:cNvSpPr/>
            <p:nvPr/>
          </p:nvSpPr>
          <p:spPr>
            <a:xfrm>
              <a:off x="251521" y="1995688"/>
              <a:ext cx="1800200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529" y="2051562"/>
              <a:ext cx="947062" cy="4918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9" name="Rectangle à coins arrondis 98"/>
            <p:cNvSpPr/>
            <p:nvPr/>
          </p:nvSpPr>
          <p:spPr>
            <a:xfrm>
              <a:off x="2537776" y="1995688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2" name="Rectangle à coins arrondis 101"/>
            <p:cNvSpPr/>
            <p:nvPr/>
          </p:nvSpPr>
          <p:spPr>
            <a:xfrm>
              <a:off x="4231080" y="1995688"/>
              <a:ext cx="1678693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4" name="Arrondir un rectangle avec un coin du même côté 103"/>
            <p:cNvSpPr/>
            <p:nvPr/>
          </p:nvSpPr>
          <p:spPr>
            <a:xfrm>
              <a:off x="6269813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108" name="Connecteur droit 107"/>
            <p:cNvCxnSpPr/>
            <p:nvPr/>
          </p:nvCxnSpPr>
          <p:spPr>
            <a:xfrm>
              <a:off x="7178434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357" y="2388322"/>
              <a:ext cx="131071" cy="1310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2190358" y="2910730"/>
              <a:ext cx="184696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Reconnaître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signaux et cheminements, la conduite à tenir, les rôles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et missions de chacun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9514" y="2901568"/>
              <a:ext cx="187220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Acquérir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Un comportement et une gestuelle efficaces en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conditions réelles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69813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44208" y="2669681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7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1" name="Rectangle 50"/>
            <p:cNvSpPr/>
            <p:nvPr/>
          </p:nvSpPr>
          <p:spPr>
            <a:xfrm>
              <a:off x="4175960" y="2910729"/>
              <a:ext cx="187220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Valider </a:t>
              </a:r>
              <a:endParaRPr lang="fr-FR" sz="9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la formation incendie des salariés par une validation des acquis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269810" y="3069415"/>
              <a:ext cx="2622669" cy="1238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Des innovations constantes dans nos 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outils et programmes de formation</a:t>
              </a:r>
            </a:p>
            <a:p>
              <a:pPr algn="ctr" defTabSz="914355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Des formations qualifiantes et diplômantes </a:t>
              </a:r>
            </a:p>
            <a:p>
              <a:pPr algn="ctr" defTabSz="914355"/>
              <a:endParaRPr lang="fr-FR" sz="600" i="1" dirty="0">
                <a:solidFill>
                  <a:srgbClr val="EEECE1"/>
                </a:solidFill>
                <a:latin typeface="Arial"/>
              </a:endParaRPr>
            </a:p>
            <a:p>
              <a:pPr algn="ctr" defTabSz="914355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N° de déclaration d’activité 11950501495</a:t>
              </a:r>
            </a:p>
            <a:p>
              <a:pPr algn="ctr" defTabSz="914355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Agrément C.H.S.C.T. / C.S.E. / CSSCT :  </a:t>
              </a:r>
            </a:p>
            <a:p>
              <a:pPr algn="ctr" defTabSz="914355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Arrêté préfectoral  n° 99-470  – Préfecture de Paris (CHSCT) </a:t>
              </a:r>
            </a:p>
            <a:p>
              <a:pPr algn="ctr" defTabSz="914355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Agrément S.S.I..A.P.  n° 95-0035 – Préfecture du Val d’Oise</a:t>
              </a:r>
            </a:p>
            <a:p>
              <a:pPr algn="ctr" defTabSz="914355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Habilitation sauvetage secourisme du travail pour la formation des acteurs SST et des formateurs SST (voir INRS); </a:t>
              </a:r>
            </a:p>
          </p:txBody>
        </p:sp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4" y="2076137"/>
              <a:ext cx="463409" cy="484611"/>
            </a:xfrm>
            <a:prstGeom prst="rect">
              <a:avLst/>
            </a:prstGeom>
          </p:spPr>
        </p:pic>
        <p:grpSp>
          <p:nvGrpSpPr>
            <p:cNvPr id="5" name="Groupe 4"/>
            <p:cNvGrpSpPr/>
            <p:nvPr/>
          </p:nvGrpSpPr>
          <p:grpSpPr>
            <a:xfrm>
              <a:off x="2640309" y="2054361"/>
              <a:ext cx="947062" cy="486256"/>
              <a:chOff x="2640307" y="2054360"/>
              <a:chExt cx="947062" cy="486256"/>
            </a:xfrm>
          </p:grpSpPr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40307" y="2054360"/>
                <a:ext cx="947062" cy="48625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5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6298" y="2383619"/>
                <a:ext cx="131071" cy="13107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43530" y="2085278"/>
                <a:ext cx="449161" cy="449161"/>
              </a:xfrm>
              <a:prstGeom prst="rect">
                <a:avLst/>
              </a:prstGeom>
            </p:spPr>
          </p:pic>
        </p:grpSp>
        <p:sp>
          <p:nvSpPr>
            <p:cNvPr id="90" name="Rectangle 89"/>
            <p:cNvSpPr/>
            <p:nvPr/>
          </p:nvSpPr>
          <p:spPr>
            <a:xfrm>
              <a:off x="2190360" y="3723881"/>
              <a:ext cx="3719414" cy="3847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établissons des pédagogies et des mises en situation à la carte et évolutifs pour un projet de formation complet</a:t>
              </a:r>
              <a:endParaRPr lang="en-US" sz="950" dirty="0">
                <a:solidFill>
                  <a:srgbClr val="1F497D"/>
                </a:solidFill>
                <a:latin typeface="Arial"/>
              </a:endParaRPr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E1F80CA0-23C2-4312-86B9-3DB59D2B29BD}"/>
                </a:ext>
              </a:extLst>
            </p:cNvPr>
            <p:cNvGrpSpPr/>
            <p:nvPr/>
          </p:nvGrpSpPr>
          <p:grpSpPr>
            <a:xfrm>
              <a:off x="1315958" y="2062547"/>
              <a:ext cx="670548" cy="480871"/>
              <a:chOff x="5205542" y="2070835"/>
              <a:chExt cx="662602" cy="457670"/>
            </a:xfrm>
          </p:grpSpPr>
          <p:pic>
            <p:nvPicPr>
              <p:cNvPr id="53" name="Image 52">
                <a:extLst>
                  <a:ext uri="{FF2B5EF4-FFF2-40B4-BE49-F238E27FC236}">
                    <a16:creationId xmlns:a16="http://schemas.microsoft.com/office/drawing/2014/main" id="{70D45374-31AB-47C3-B017-C19BC121A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1580" y="2070835"/>
                <a:ext cx="346564" cy="4576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938CF0FA-02E9-458C-900F-4422413925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05542" y="2070835"/>
                <a:ext cx="363195" cy="4576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30A881F-AD11-4E18-A3BA-735F285C2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89129" y="2064311"/>
              <a:ext cx="1329914" cy="46519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0684FA5-8B96-4373-BA56-B0E4D140E981}"/>
                </a:ext>
              </a:extLst>
            </p:cNvPr>
            <p:cNvSpPr/>
            <p:nvPr/>
          </p:nvSpPr>
          <p:spPr>
            <a:xfrm>
              <a:off x="172979" y="2669681"/>
              <a:ext cx="587518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79213C20-4E3B-42E8-9913-44C96EE8F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996" y="2713399"/>
              <a:ext cx="157252" cy="162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0ECAB7-042C-4333-8B4A-6FDF4C9D68C1}"/>
                </a:ext>
              </a:extLst>
            </p:cNvPr>
            <p:cNvSpPr/>
            <p:nvPr/>
          </p:nvSpPr>
          <p:spPr>
            <a:xfrm>
              <a:off x="172979" y="2669683"/>
              <a:ext cx="5888251" cy="238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 FORMATION</a:t>
              </a:r>
              <a:endParaRPr lang="fr-FR" sz="1800" dirty="0">
                <a:solidFill>
                  <a:prstClr val="black"/>
                </a:solidFill>
                <a:latin typeface="Arial"/>
              </a:endParaRPr>
            </a:p>
          </p:txBody>
        </p:sp>
      </p:grp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5C2B063A-B414-48D4-AA49-6D01CE44CB1F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73" name="Image 72">
              <a:hlinkClick r:id="rId15" action="ppaction://hlinksldjump"/>
              <a:extLst>
                <a:ext uri="{FF2B5EF4-FFF2-40B4-BE49-F238E27FC236}">
                  <a16:creationId xmlns:a16="http://schemas.microsoft.com/office/drawing/2014/main" id="{28703100-D082-456E-947D-34B5E9E1A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4" name="Image 73">
              <a:hlinkClick r:id="rId17" action="ppaction://hlinksldjump"/>
              <a:extLst>
                <a:ext uri="{FF2B5EF4-FFF2-40B4-BE49-F238E27FC236}">
                  <a16:creationId xmlns:a16="http://schemas.microsoft.com/office/drawing/2014/main" id="{AEADD372-5260-4E0E-9518-8F330896A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5" name="Image 74">
              <a:hlinkClick r:id="rId19" action="ppaction://hlinksldjump"/>
              <a:extLst>
                <a:ext uri="{FF2B5EF4-FFF2-40B4-BE49-F238E27FC236}">
                  <a16:creationId xmlns:a16="http://schemas.microsoft.com/office/drawing/2014/main" id="{8D0C8BC8-1A22-4367-8FB3-824F61DF0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E9B6E1-880D-2E90-523C-B397B570E143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F23B1F9-EA5A-DCB5-0C34-AF732BD5EC38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Formation incendie et conseils, les programmes</a:t>
            </a:r>
          </a:p>
        </p:txBody>
      </p:sp>
    </p:spTree>
    <p:extLst>
      <p:ext uri="{BB962C8B-B14F-4D97-AF65-F5344CB8AC3E}">
        <p14:creationId xmlns:p14="http://schemas.microsoft.com/office/powerpoint/2010/main" val="1998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2AC5D5B-92A4-B1C3-0B42-78C438836AF2}"/>
              </a:ext>
            </a:extLst>
          </p:cNvPr>
          <p:cNvGrpSpPr/>
          <p:nvPr/>
        </p:nvGrpSpPr>
        <p:grpSpPr>
          <a:xfrm>
            <a:off x="172979" y="1155153"/>
            <a:ext cx="8719503" cy="2895920"/>
            <a:chOff x="172979" y="1620046"/>
            <a:chExt cx="8719503" cy="289592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393FE67-A44F-463D-A9F8-4909BE730542}"/>
                </a:ext>
              </a:extLst>
            </p:cNvPr>
            <p:cNvSpPr/>
            <p:nvPr/>
          </p:nvSpPr>
          <p:spPr>
            <a:xfrm>
              <a:off x="172979" y="1620046"/>
              <a:ext cx="5868652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b="1" cap="small" dirty="0">
                <a:solidFill>
                  <a:prstClr val="black"/>
                </a:solidFill>
                <a:latin typeface="Arial"/>
              </a:endParaRPr>
            </a:p>
          </p:txBody>
        </p: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6459033A-A3CA-4FC1-997D-9BD3932FD77A}"/>
                </a:ext>
              </a:extLst>
            </p:cNvPr>
            <p:cNvCxnSpPr>
              <a:cxnSpLocks/>
            </p:cNvCxnSpPr>
            <p:nvPr/>
          </p:nvCxnSpPr>
          <p:spPr>
            <a:xfrm>
              <a:off x="4731008" y="2005247"/>
              <a:ext cx="0" cy="16609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191A8F36-0C82-49E3-8457-896E86EF93C0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40" y="2017757"/>
              <a:ext cx="0" cy="16609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3DB7EF1B-D9BF-4712-801F-42F38D1252A6}"/>
                </a:ext>
              </a:extLst>
            </p:cNvPr>
            <p:cNvCxnSpPr>
              <a:cxnSpLocks/>
            </p:cNvCxnSpPr>
            <p:nvPr/>
          </p:nvCxnSpPr>
          <p:spPr>
            <a:xfrm>
              <a:off x="3388833" y="2005247"/>
              <a:ext cx="0" cy="16609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269813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597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372202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Arrondir un rectangle avec un coin du même côté 25"/>
            <p:cNvSpPr/>
            <p:nvPr/>
          </p:nvSpPr>
          <p:spPr>
            <a:xfrm>
              <a:off x="6269813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27" name="Connecteur droit 26"/>
            <p:cNvCxnSpPr/>
            <p:nvPr/>
          </p:nvCxnSpPr>
          <p:spPr>
            <a:xfrm>
              <a:off x="7178434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44208" y="2062546"/>
              <a:ext cx="864096" cy="4737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" name="Groupe 29"/>
            <p:cNvGrpSpPr/>
            <p:nvPr/>
          </p:nvGrpSpPr>
          <p:grpSpPr>
            <a:xfrm>
              <a:off x="7967519" y="2062546"/>
              <a:ext cx="716383" cy="473768"/>
              <a:chOff x="7967517" y="2062545"/>
              <a:chExt cx="716383" cy="473768"/>
            </a:xfrm>
          </p:grpSpPr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7517" y="2062545"/>
                <a:ext cx="716383" cy="47376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5355" y="2143205"/>
                <a:ext cx="131071" cy="13107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Rectangle 32"/>
            <p:cNvSpPr/>
            <p:nvPr/>
          </p:nvSpPr>
          <p:spPr>
            <a:xfrm>
              <a:off x="6269810" y="3069416"/>
              <a:ext cx="262266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Optimisation de vos temps de formation 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par la proximité et la performance</a:t>
              </a:r>
            </a:p>
            <a:p>
              <a:pPr algn="ctr" defTabSz="914355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Mises en œuvre de situations multiples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et proches des conditions réelles, </a:t>
              </a:r>
            </a:p>
            <a:p>
              <a:pPr algn="ctr" defTabSz="914355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Présence sur tout le territoire, 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pour vous proposer des 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formations adaptées à 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vos besoins. 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269813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44208" y="2669681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7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5" name="Rectangle à coins arrondis 66">
              <a:extLst>
                <a:ext uri="{FF2B5EF4-FFF2-40B4-BE49-F238E27FC236}">
                  <a16:creationId xmlns:a16="http://schemas.microsoft.com/office/drawing/2014/main" id="{EBF0950B-AB69-4455-9084-0CA5EEA1DBFF}"/>
                </a:ext>
              </a:extLst>
            </p:cNvPr>
            <p:cNvSpPr/>
            <p:nvPr/>
          </p:nvSpPr>
          <p:spPr>
            <a:xfrm>
              <a:off x="1507820" y="2005247"/>
              <a:ext cx="1688376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14635" y="1620049"/>
              <a:ext cx="18634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Simulateurs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14634" y="2910730"/>
              <a:ext cx="1863457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Découvrir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éléments clé de la sécurité et du fonctionnement des extincteurs proches du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poste de travail </a:t>
              </a:r>
            </a:p>
          </p:txBody>
        </p:sp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5249" y="2065835"/>
              <a:ext cx="643996" cy="4521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646043" y="2073062"/>
              <a:ext cx="692483" cy="4632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4" y="2076137"/>
              <a:ext cx="463409" cy="48461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79514" y="1620048"/>
              <a:ext cx="107648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Unités mobiles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79517" y="2910730"/>
              <a:ext cx="1069942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Se former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En conditions réelles sans contraintes</a:t>
              </a: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699A8F2A-D265-49BD-B9D2-ACE1314ED79F}"/>
                </a:ext>
              </a:extLst>
            </p:cNvPr>
            <p:cNvGrpSpPr/>
            <p:nvPr/>
          </p:nvGrpSpPr>
          <p:grpSpPr>
            <a:xfrm>
              <a:off x="276919" y="1990107"/>
              <a:ext cx="868601" cy="603605"/>
              <a:chOff x="210465" y="1990106"/>
              <a:chExt cx="868601" cy="603605"/>
            </a:xfrm>
          </p:grpSpPr>
          <p:sp>
            <p:nvSpPr>
              <p:cNvPr id="57" name="Rectangle à coins arrondis 36">
                <a:extLst>
                  <a:ext uri="{FF2B5EF4-FFF2-40B4-BE49-F238E27FC236}">
                    <a16:creationId xmlns:a16="http://schemas.microsoft.com/office/drawing/2014/main" id="{EFD5CBE4-8FCE-4468-B521-2D8BA234A035}"/>
                  </a:ext>
                </a:extLst>
              </p:cNvPr>
              <p:cNvSpPr/>
              <p:nvPr/>
            </p:nvSpPr>
            <p:spPr>
              <a:xfrm>
                <a:off x="210465" y="1990106"/>
                <a:ext cx="868601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55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id="{01C158D4-8104-4969-87E7-C8DE6DA39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9887" y="2062546"/>
                <a:ext cx="658145" cy="465960"/>
              </a:xfrm>
              <a:prstGeom prst="roundRect">
                <a:avLst/>
              </a:prstGeom>
            </p:spPr>
          </p:pic>
        </p:grpSp>
        <p:sp>
          <p:nvSpPr>
            <p:cNvPr id="37" name="Rectangle à coins arrondis 36"/>
            <p:cNvSpPr/>
            <p:nvPr/>
          </p:nvSpPr>
          <p:spPr>
            <a:xfrm>
              <a:off x="3503663" y="1995687"/>
              <a:ext cx="1085136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56371" y="1620046"/>
              <a:ext cx="117674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Réalité virtuelle</a:t>
              </a:r>
            </a:p>
          </p:txBody>
        </p:sp>
        <p:pic>
          <p:nvPicPr>
            <p:cNvPr id="21" name="Image 20" descr="Une image contenant personne, intérieur&#10;&#10;Description générée automatiquement">
              <a:extLst>
                <a:ext uri="{FF2B5EF4-FFF2-40B4-BE49-F238E27FC236}">
                  <a16:creationId xmlns:a16="http://schemas.microsoft.com/office/drawing/2014/main" id="{69D3B8FD-24ED-4330-BAAE-073E9B10F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52696" y="2073701"/>
              <a:ext cx="794133" cy="45480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contourClr>
                <a:srgbClr val="C0C0C0"/>
              </a:contourClr>
            </a:sp3d>
          </p:spPr>
        </p:pic>
        <p:sp>
          <p:nvSpPr>
            <p:cNvPr id="70" name="Rectangle à coins arrondis 36">
              <a:extLst>
                <a:ext uri="{FF2B5EF4-FFF2-40B4-BE49-F238E27FC236}">
                  <a16:creationId xmlns:a16="http://schemas.microsoft.com/office/drawing/2014/main" id="{FAD65D77-4BEC-43F2-B13D-204ECB3720ED}"/>
                </a:ext>
              </a:extLst>
            </p:cNvPr>
            <p:cNvSpPr/>
            <p:nvPr/>
          </p:nvSpPr>
          <p:spPr>
            <a:xfrm>
              <a:off x="4858624" y="1995686"/>
              <a:ext cx="1085136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8EB86ED-F7D8-437C-B5C7-BB95C0B64091}"/>
                </a:ext>
              </a:extLst>
            </p:cNvPr>
            <p:cNvSpPr/>
            <p:nvPr/>
          </p:nvSpPr>
          <p:spPr>
            <a:xfrm>
              <a:off x="4811332" y="1620046"/>
              <a:ext cx="120443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À distance</a:t>
              </a:r>
            </a:p>
          </p:txBody>
        </p:sp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83915A2C-B7D8-49B0-B69B-5CFE51A65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780" b="29151"/>
            <a:stretch/>
          </p:blipFill>
          <p:spPr>
            <a:xfrm>
              <a:off x="4953865" y="2044224"/>
              <a:ext cx="919369" cy="49536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2FF27E8-2F80-4EE4-AAE6-5DC6C2DD5E11}"/>
                </a:ext>
              </a:extLst>
            </p:cNvPr>
            <p:cNvSpPr/>
            <p:nvPr/>
          </p:nvSpPr>
          <p:spPr>
            <a:xfrm>
              <a:off x="172979" y="2669681"/>
              <a:ext cx="587518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E4C9B69-C7A1-468E-9CB5-EA5C018EC143}"/>
                </a:ext>
              </a:extLst>
            </p:cNvPr>
            <p:cNvSpPr/>
            <p:nvPr/>
          </p:nvSpPr>
          <p:spPr>
            <a:xfrm>
              <a:off x="172981" y="3723880"/>
              <a:ext cx="581833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apportons une approche innovante et adaptable, en accompagnant les apprenants tout au long </a:t>
              </a:r>
            </a:p>
            <a:p>
              <a:pPr algn="ctr" defTabSz="914355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du cursus pédagogique, avec des outils innovants pour une expérience immersive et mémorable, </a:t>
              </a:r>
            </a:p>
            <a:p>
              <a:pPr algn="ctr" defTabSz="914355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où 100 % de l’attention du stagiaire est orientée vers une mise en situation crédible</a:t>
              </a:r>
            </a:p>
            <a:p>
              <a:pPr algn="ctr" defTabSz="914355"/>
              <a:endParaRPr lang="en-US" sz="950" dirty="0">
                <a:solidFill>
                  <a:srgbClr val="1F497D"/>
                </a:solidFill>
                <a:latin typeface="Arial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440029" y="2926327"/>
              <a:ext cx="2601602" cy="5309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S’entraîner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aux bons réflexes et apprendre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avec des outils innovants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6B8E619-5AE3-4AB3-9CCD-9129D6FC2F35}"/>
                </a:ext>
              </a:extLst>
            </p:cNvPr>
            <p:cNvSpPr/>
            <p:nvPr/>
          </p:nvSpPr>
          <p:spPr>
            <a:xfrm>
              <a:off x="172979" y="2669683"/>
              <a:ext cx="5888251" cy="238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 FORMATION : unités mobiles</a:t>
              </a:r>
              <a:endParaRPr lang="fr-FR" sz="1800" dirty="0">
                <a:solidFill>
                  <a:prstClr val="black"/>
                </a:solidFill>
                <a:latin typeface="Arial"/>
              </a:endParaRP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84800952-B3C5-4D5A-A066-8E263E78261C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0" name="Image 59">
              <a:hlinkClick r:id="rId13" action="ppaction://hlinksldjump"/>
              <a:extLst>
                <a:ext uri="{FF2B5EF4-FFF2-40B4-BE49-F238E27FC236}">
                  <a16:creationId xmlns:a16="http://schemas.microsoft.com/office/drawing/2014/main" id="{E8381D6E-D710-4FFE-81E6-ED092006C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2" name="Image 61">
              <a:hlinkClick r:id="rId15" action="ppaction://hlinksldjump"/>
              <a:extLst>
                <a:ext uri="{FF2B5EF4-FFF2-40B4-BE49-F238E27FC236}">
                  <a16:creationId xmlns:a16="http://schemas.microsoft.com/office/drawing/2014/main" id="{E524B0D1-B6DD-41DA-B58C-B01A7106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3" name="Image 62">
              <a:hlinkClick r:id="rId17" action="ppaction://hlinksldjump"/>
              <a:extLst>
                <a:ext uri="{FF2B5EF4-FFF2-40B4-BE49-F238E27FC236}">
                  <a16:creationId xmlns:a16="http://schemas.microsoft.com/office/drawing/2014/main" id="{E508220E-11F3-49F9-966B-15CE5E4D0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0B7716A-8EF1-40F2-7459-A3DBB2BE22BC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996141D-3EAB-A876-DA45-14C9CF3A187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Formation incendie et conseils, les outils </a:t>
            </a:r>
          </a:p>
        </p:txBody>
      </p:sp>
    </p:spTree>
    <p:extLst>
      <p:ext uri="{BB962C8B-B14F-4D97-AF65-F5344CB8AC3E}">
        <p14:creationId xmlns:p14="http://schemas.microsoft.com/office/powerpoint/2010/main" val="216171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2F4FB1B-6FF7-FFBB-C49C-844F1E9B2AB3}"/>
              </a:ext>
            </a:extLst>
          </p:cNvPr>
          <p:cNvGrpSpPr/>
          <p:nvPr/>
        </p:nvGrpSpPr>
        <p:grpSpPr>
          <a:xfrm>
            <a:off x="174005" y="1155153"/>
            <a:ext cx="8718477" cy="2895922"/>
            <a:chOff x="174005" y="1620046"/>
            <a:chExt cx="8718477" cy="2895922"/>
          </a:xfrm>
        </p:grpSpPr>
        <p:sp>
          <p:nvSpPr>
            <p:cNvPr id="6" name="Rectangle 5"/>
            <p:cNvSpPr/>
            <p:nvPr/>
          </p:nvSpPr>
          <p:spPr>
            <a:xfrm>
              <a:off x="179513" y="1620049"/>
              <a:ext cx="5861195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55"/>
              <a:endParaRPr lang="fr-FR" sz="1050" b="1" cap="small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4005" y="2669681"/>
              <a:ext cx="5866701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9514" y="1620050"/>
              <a:ext cx="5861194" cy="249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20" dirty="0">
                  <a:solidFill>
                    <a:srgbClr val="002060"/>
                  </a:solidFill>
                  <a:latin typeface="Arial"/>
                </a:rPr>
                <a:t>Unités mobiles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9513" y="2669681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69813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597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372202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293281" y="1995688"/>
              <a:ext cx="5646872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514" y="2669682"/>
              <a:ext cx="5861194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cap="small" dirty="0">
                  <a:solidFill>
                    <a:srgbClr val="002060"/>
                  </a:solidFill>
                  <a:latin typeface="Arial"/>
                </a:rPr>
                <a:t>COFIMOBILE, MOBIFEU 10, MOBIFEU 12, MOBIFEU+, ESPACE PREVENTION</a:t>
              </a:r>
            </a:p>
          </p:txBody>
        </p:sp>
        <p:sp>
          <p:nvSpPr>
            <p:cNvPr id="26" name="Arrondir un rectangle avec un coin du même côté 25"/>
            <p:cNvSpPr/>
            <p:nvPr/>
          </p:nvSpPr>
          <p:spPr>
            <a:xfrm>
              <a:off x="6269813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27" name="Connecteur droit 26"/>
            <p:cNvCxnSpPr/>
            <p:nvPr/>
          </p:nvCxnSpPr>
          <p:spPr>
            <a:xfrm>
              <a:off x="7178434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44208" y="2062546"/>
              <a:ext cx="864096" cy="4737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" name="Groupe 29"/>
            <p:cNvGrpSpPr/>
            <p:nvPr/>
          </p:nvGrpSpPr>
          <p:grpSpPr>
            <a:xfrm>
              <a:off x="7967519" y="2062546"/>
              <a:ext cx="716383" cy="473768"/>
              <a:chOff x="7967517" y="2062545"/>
              <a:chExt cx="716383" cy="473768"/>
            </a:xfrm>
          </p:grpSpPr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7517" y="2062545"/>
                <a:ext cx="716383" cy="47376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5355" y="2143205"/>
                <a:ext cx="131071" cy="13107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" name="Groupe 38"/>
            <p:cNvGrpSpPr/>
            <p:nvPr/>
          </p:nvGrpSpPr>
          <p:grpSpPr>
            <a:xfrm>
              <a:off x="4279542" y="2044736"/>
              <a:ext cx="662602" cy="481589"/>
              <a:chOff x="2772241" y="2073356"/>
              <a:chExt cx="662602" cy="4576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0" name="Image 3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8279" y="2073356"/>
                <a:ext cx="346564" cy="4576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41" name="Image 4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72241" y="2073356"/>
                <a:ext cx="363195" cy="4576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49" name="Rectangle 48"/>
            <p:cNvSpPr/>
            <p:nvPr/>
          </p:nvSpPr>
          <p:spPr>
            <a:xfrm>
              <a:off x="179513" y="2910729"/>
              <a:ext cx="5861193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Se former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à la sécurité incendie et aux bons réflexes en cas de nécessité au moyen d’un outil permettant </a:t>
              </a:r>
            </a:p>
            <a:p>
              <a:pPr algn="ctr" defTabSz="914355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des mises en situation sur feux réels et des extinctions effectives, utilisant des foyers écologiques respectant l’environnement. 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79513" y="3723880"/>
              <a:ext cx="5861193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Chubb France dispose de la plus grande flotte d’unités mobiles (26 unités) </a:t>
              </a:r>
            </a:p>
            <a:p>
              <a:pPr algn="ctr" defTabSz="914355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pour la formation en conditions réelles aux portes de vos établissements. </a:t>
              </a:r>
            </a:p>
            <a:p>
              <a:pPr algn="ctr" defTabSz="914355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Sa variété et ses configurations permettent une adéquation des programmes avec vos </a:t>
              </a:r>
            </a:p>
            <a:p>
              <a:pPr algn="ctr" defTabSz="914355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objectifs de formation, ainsi qu’une planification sur l’ensemble du territoire (France métropolitaine).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269813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44208" y="2669681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7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5479" y="2037630"/>
              <a:ext cx="638390" cy="491578"/>
            </a:xfrm>
            <a:prstGeom prst="round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2314" y="2044736"/>
              <a:ext cx="618729" cy="491578"/>
            </a:xfrm>
            <a:prstGeom prst="round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5427" y="2044736"/>
              <a:ext cx="769570" cy="481589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27215" y="2036459"/>
              <a:ext cx="635473" cy="4915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4" y="2076137"/>
              <a:ext cx="463409" cy="484611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E22FE7F-5DB9-467B-9A00-0D96CFD9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962" y="2062545"/>
              <a:ext cx="658145" cy="465960"/>
            </a:xfrm>
            <a:prstGeom prst="round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E0908E1-EC77-4EFE-ACC7-525D5A2D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13346" y="2018665"/>
              <a:ext cx="676715" cy="57155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6B9D1B-E277-49B7-B934-9B3F7E861FAE}"/>
                </a:ext>
              </a:extLst>
            </p:cNvPr>
            <p:cNvSpPr/>
            <p:nvPr/>
          </p:nvSpPr>
          <p:spPr>
            <a:xfrm>
              <a:off x="6269810" y="3069416"/>
              <a:ext cx="2622669" cy="1300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26 unités mobiles </a:t>
              </a:r>
            </a:p>
            <a:p>
              <a:pPr algn="ctr" defTabSz="914355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Mises en œuvre de situations proches des conditions réelles, configurations J-O-U-R</a:t>
              </a:r>
            </a:p>
            <a:p>
              <a:pPr algn="ctr" defTabSz="914355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Accessibilité aux personnes en 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fauteuils roulants</a:t>
              </a:r>
            </a:p>
            <a:p>
              <a:pPr algn="ctr" defTabSz="914355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Optimisation de vos temps de formation 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par la proximité et la performance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27AC03CF-DF7E-46B2-81A4-A408D7C223CE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8" name="Image 47">
              <a:hlinkClick r:id="rId15" action="ppaction://hlinksldjump"/>
              <a:extLst>
                <a:ext uri="{FF2B5EF4-FFF2-40B4-BE49-F238E27FC236}">
                  <a16:creationId xmlns:a16="http://schemas.microsoft.com/office/drawing/2014/main" id="{A985DA4D-7CB1-431F-A597-789AD1308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4" name="Image 53">
              <a:hlinkClick r:id="rId17" action="ppaction://hlinksldjump"/>
              <a:extLst>
                <a:ext uri="{FF2B5EF4-FFF2-40B4-BE49-F238E27FC236}">
                  <a16:creationId xmlns:a16="http://schemas.microsoft.com/office/drawing/2014/main" id="{D02FABD4-ECA2-4AC9-8AA7-9D9B69AD7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6" name="Image 55">
              <a:hlinkClick r:id="rId19" action="ppaction://hlinksldjump"/>
              <a:extLst>
                <a:ext uri="{FF2B5EF4-FFF2-40B4-BE49-F238E27FC236}">
                  <a16:creationId xmlns:a16="http://schemas.microsoft.com/office/drawing/2014/main" id="{E2D2A1F8-DEE1-47D8-B986-7F154AAFB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F60ECCE-F6CF-DF4E-D926-3E207B28BE38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61F9D-259B-2003-1BA3-7E593A50A18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Formation incendie et conseils, notre parc d’unités mobiles </a:t>
            </a:r>
          </a:p>
        </p:txBody>
      </p:sp>
    </p:spTree>
    <p:extLst>
      <p:ext uri="{BB962C8B-B14F-4D97-AF65-F5344CB8AC3E}">
        <p14:creationId xmlns:p14="http://schemas.microsoft.com/office/powerpoint/2010/main" val="28483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CBDADD-6412-C0D2-9362-0896D12F393F}"/>
              </a:ext>
            </a:extLst>
          </p:cNvPr>
          <p:cNvGrpSpPr/>
          <p:nvPr/>
        </p:nvGrpSpPr>
        <p:grpSpPr>
          <a:xfrm>
            <a:off x="179512" y="1155153"/>
            <a:ext cx="8712970" cy="2895920"/>
            <a:chOff x="179512" y="1620046"/>
            <a:chExt cx="8712970" cy="2895920"/>
          </a:xfrm>
        </p:grpSpPr>
        <p:sp>
          <p:nvSpPr>
            <p:cNvPr id="13" name="Rectangle 12"/>
            <p:cNvSpPr/>
            <p:nvPr/>
          </p:nvSpPr>
          <p:spPr>
            <a:xfrm>
              <a:off x="6269813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597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372202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Arrondir un rectangle avec un coin du même côté 25"/>
            <p:cNvSpPr/>
            <p:nvPr/>
          </p:nvSpPr>
          <p:spPr>
            <a:xfrm>
              <a:off x="6269813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27" name="Connecteur droit 26"/>
            <p:cNvCxnSpPr/>
            <p:nvPr/>
          </p:nvCxnSpPr>
          <p:spPr>
            <a:xfrm>
              <a:off x="7178434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0" name="Groupe 29"/>
            <p:cNvGrpSpPr/>
            <p:nvPr/>
          </p:nvGrpSpPr>
          <p:grpSpPr>
            <a:xfrm>
              <a:off x="7967519" y="2062546"/>
              <a:ext cx="716383" cy="473768"/>
              <a:chOff x="7967517" y="2062545"/>
              <a:chExt cx="716383" cy="473768"/>
            </a:xfrm>
          </p:grpSpPr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7517" y="2062545"/>
                <a:ext cx="716383" cy="47376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5355" y="2143205"/>
                <a:ext cx="131071" cy="13107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Rectangle 32"/>
            <p:cNvSpPr/>
            <p:nvPr/>
          </p:nvSpPr>
          <p:spPr>
            <a:xfrm>
              <a:off x="6269810" y="3069415"/>
              <a:ext cx="2622669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Structure de conseil et de formation au cœur du réseau des agences  Chubb France</a:t>
              </a:r>
            </a:p>
            <a:p>
              <a:pPr algn="ctr" defTabSz="914355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Mises en œuvre de situations multiples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et proches des conditions réelles, </a:t>
              </a: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Programmes variés et ciblés au moyen </a:t>
              </a:r>
            </a:p>
            <a:p>
              <a:pPr algn="ctr" defTabSz="914355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d’une gamme unique d’outils de formation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269813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5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44208" y="2669681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55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7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4" y="2076137"/>
              <a:ext cx="463409" cy="484611"/>
            </a:xfrm>
            <a:prstGeom prst="rect">
              <a:avLst/>
            </a:prstGeom>
          </p:spPr>
        </p:pic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BCAC035C-EEA6-4650-853A-8F0CB557AEDF}"/>
                </a:ext>
              </a:extLst>
            </p:cNvPr>
            <p:cNvGrpSpPr/>
            <p:nvPr/>
          </p:nvGrpSpPr>
          <p:grpSpPr>
            <a:xfrm>
              <a:off x="3117339" y="1620046"/>
              <a:ext cx="1461569" cy="2895920"/>
              <a:chOff x="4586595" y="1620045"/>
              <a:chExt cx="1461569" cy="2895920"/>
            </a:xfrm>
          </p:grpSpPr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771A254B-DF5F-4B3C-A63B-716DD26021A4}"/>
                  </a:ext>
                </a:extLst>
              </p:cNvPr>
              <p:cNvSpPr/>
              <p:nvPr/>
            </p:nvSpPr>
            <p:spPr>
              <a:xfrm>
                <a:off x="4597818" y="1620046"/>
                <a:ext cx="1439123" cy="2895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b="1" cap="small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8EB86ED-F7D8-437C-B5C7-BB95C0B64091}"/>
                  </a:ext>
                </a:extLst>
              </p:cNvPr>
              <p:cNvSpPr/>
              <p:nvPr/>
            </p:nvSpPr>
            <p:spPr>
              <a:xfrm>
                <a:off x="4586595" y="1620045"/>
                <a:ext cx="1452300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55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Élaboration </a:t>
                </a: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2602558C-3B34-488D-9423-B15DAA0A1808}"/>
                  </a:ext>
                </a:extLst>
              </p:cNvPr>
              <p:cNvSpPr/>
              <p:nvPr/>
            </p:nvSpPr>
            <p:spPr>
              <a:xfrm>
                <a:off x="4599775" y="2681619"/>
                <a:ext cx="1442543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6" name="Rectangle à coins arrondis 98">
                <a:extLst>
                  <a:ext uri="{FF2B5EF4-FFF2-40B4-BE49-F238E27FC236}">
                    <a16:creationId xmlns:a16="http://schemas.microsoft.com/office/drawing/2014/main" id="{FD7DCD12-01F4-4F87-B72C-E3B2E10F4272}"/>
                  </a:ext>
                </a:extLst>
              </p:cNvPr>
              <p:cNvSpPr/>
              <p:nvPr/>
            </p:nvSpPr>
            <p:spPr>
              <a:xfrm>
                <a:off x="4736615" y="1997937"/>
                <a:ext cx="1194271" cy="5977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9E421ED8-CE56-4880-8D36-A2109B5A71E2}"/>
                  </a:ext>
                </a:extLst>
              </p:cNvPr>
              <p:cNvSpPr/>
              <p:nvPr/>
            </p:nvSpPr>
            <p:spPr>
              <a:xfrm>
                <a:off x="4595863" y="3723878"/>
                <a:ext cx="1452301" cy="7848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00" dirty="0">
                    <a:solidFill>
                      <a:srgbClr val="1F497D"/>
                    </a:solidFill>
                    <a:latin typeface="Arial"/>
                  </a:rPr>
                  <a:t>Nous vous assistons dans la réalisation du  Plan d’Organisation Interne et Document Unique</a:t>
                </a: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A72D90F4-E00F-46ED-B8BC-FFAAA6B8940D}"/>
                  </a:ext>
                </a:extLst>
              </p:cNvPr>
              <p:cNvSpPr/>
              <p:nvPr/>
            </p:nvSpPr>
            <p:spPr>
              <a:xfrm>
                <a:off x="4595864" y="2669680"/>
                <a:ext cx="1452300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D.U. / P.O.I.</a:t>
                </a:r>
              </a:p>
            </p:txBody>
          </p:sp>
          <p:pic>
            <p:nvPicPr>
              <p:cNvPr id="12" name="Image 11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833EE31B-ADA6-4746-AA6F-7FB453298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63376" y="2025339"/>
                <a:ext cx="522461" cy="522461"/>
              </a:xfrm>
              <a:prstGeom prst="rect">
                <a:avLst/>
              </a:prstGeom>
            </p:spPr>
          </p:pic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0165EC48-1E41-41CF-BE02-CBC00CE1574F}"/>
                </a:ext>
              </a:extLst>
            </p:cNvPr>
            <p:cNvGrpSpPr/>
            <p:nvPr/>
          </p:nvGrpSpPr>
          <p:grpSpPr>
            <a:xfrm>
              <a:off x="179512" y="1620047"/>
              <a:ext cx="2919654" cy="2895919"/>
              <a:chOff x="179512" y="1620046"/>
              <a:chExt cx="2919654" cy="2895919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CA30C438-1591-4016-9600-F20BFD7AC719}"/>
                  </a:ext>
                </a:extLst>
              </p:cNvPr>
              <p:cNvSpPr/>
              <p:nvPr/>
            </p:nvSpPr>
            <p:spPr>
              <a:xfrm>
                <a:off x="181467" y="1620046"/>
                <a:ext cx="2909512" cy="2895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b="1" cap="small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818C6812-FD2B-4001-8F36-E2B38068D026}"/>
                  </a:ext>
                </a:extLst>
              </p:cNvPr>
              <p:cNvSpPr/>
              <p:nvPr/>
            </p:nvSpPr>
            <p:spPr>
              <a:xfrm>
                <a:off x="1644937" y="1620046"/>
                <a:ext cx="1454229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55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Audit</a:t>
                </a: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E81BE6B9-106F-46B7-9553-663F269B84D1}"/>
                  </a:ext>
                </a:extLst>
              </p:cNvPr>
              <p:cNvSpPr/>
              <p:nvPr/>
            </p:nvSpPr>
            <p:spPr>
              <a:xfrm>
                <a:off x="1647277" y="2681619"/>
                <a:ext cx="1442543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0AE69C84-94CB-422D-A192-12F4CB3A5A91}"/>
                  </a:ext>
                </a:extLst>
              </p:cNvPr>
              <p:cNvSpPr/>
              <p:nvPr/>
            </p:nvSpPr>
            <p:spPr>
              <a:xfrm>
                <a:off x="1650698" y="2682482"/>
                <a:ext cx="143912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800" b="1" cap="all" dirty="0">
                    <a:solidFill>
                      <a:srgbClr val="1F497D"/>
                    </a:solidFill>
                    <a:latin typeface="Arial"/>
                  </a:rPr>
                  <a:t>organisation</a:t>
                </a: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616A2B19-2152-4BE7-9F6F-73750AA7A28F}"/>
                  </a:ext>
                </a:extLst>
              </p:cNvPr>
              <p:cNvSpPr/>
              <p:nvPr/>
            </p:nvSpPr>
            <p:spPr>
              <a:xfrm>
                <a:off x="1650700" y="2917354"/>
                <a:ext cx="1439123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Étudier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les plans d’amélioration de la sécurité des sites tertiaires et industriels</a:t>
                </a:r>
              </a:p>
            </p:txBody>
          </p:sp>
          <p:sp>
            <p:nvSpPr>
              <p:cNvPr id="108" name="Rectangle à coins arrondis 56">
                <a:extLst>
                  <a:ext uri="{FF2B5EF4-FFF2-40B4-BE49-F238E27FC236}">
                    <a16:creationId xmlns:a16="http://schemas.microsoft.com/office/drawing/2014/main" id="{729F785D-2BF8-44FE-8422-4ADA219FF9C3}"/>
                  </a:ext>
                </a:extLst>
              </p:cNvPr>
              <p:cNvSpPr/>
              <p:nvPr/>
            </p:nvSpPr>
            <p:spPr>
              <a:xfrm>
                <a:off x="1794195" y="1995686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4FF32897-21C0-4028-A78B-62D07471A1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56588" y="2062546"/>
                <a:ext cx="423920" cy="473888"/>
              </a:xfrm>
              <a:prstGeom prst="rect">
                <a:avLst/>
              </a:prstGeom>
            </p:spPr>
          </p:pic>
          <p:sp>
            <p:nvSpPr>
              <p:cNvPr id="10" name="Rectangle 9"/>
              <p:cNvSpPr/>
              <p:nvPr/>
            </p:nvSpPr>
            <p:spPr>
              <a:xfrm>
                <a:off x="179513" y="1620048"/>
                <a:ext cx="144449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55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Audit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4D93B5F-5A56-476F-BF1F-23FAB0258345}"/>
                  </a:ext>
                </a:extLst>
              </p:cNvPr>
              <p:cNvSpPr/>
              <p:nvPr/>
            </p:nvSpPr>
            <p:spPr>
              <a:xfrm>
                <a:off x="179513" y="2681619"/>
                <a:ext cx="1442543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DB9EA8C5-3149-4EB5-B72C-66B3E78CD511}"/>
                  </a:ext>
                </a:extLst>
              </p:cNvPr>
              <p:cNvSpPr/>
              <p:nvPr/>
            </p:nvSpPr>
            <p:spPr>
              <a:xfrm>
                <a:off x="179512" y="2682482"/>
                <a:ext cx="1438041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800" b="1" cap="all" dirty="0">
                    <a:solidFill>
                      <a:srgbClr val="1F497D"/>
                    </a:solidFill>
                    <a:latin typeface="Arial"/>
                  </a:rPr>
                  <a:t>Incendie - explosion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15DAB3CC-A838-44C7-9146-2B934404FDAA}"/>
                  </a:ext>
                </a:extLst>
              </p:cNvPr>
              <p:cNvSpPr/>
              <p:nvPr/>
            </p:nvSpPr>
            <p:spPr>
              <a:xfrm>
                <a:off x="179513" y="2917354"/>
                <a:ext cx="1438041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Évaluer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vos risques incendie et d’explosion, votre organisation et signalisation</a:t>
                </a:r>
              </a:p>
            </p:txBody>
          </p:sp>
          <p:sp>
            <p:nvSpPr>
              <p:cNvPr id="91" name="Rectangle à coins arrondis 81">
                <a:extLst>
                  <a:ext uri="{FF2B5EF4-FFF2-40B4-BE49-F238E27FC236}">
                    <a16:creationId xmlns:a16="http://schemas.microsoft.com/office/drawing/2014/main" id="{23EDB114-3F5F-434F-A480-365F2B5C574D}"/>
                  </a:ext>
                </a:extLst>
              </p:cNvPr>
              <p:cNvSpPr/>
              <p:nvPr/>
            </p:nvSpPr>
            <p:spPr>
              <a:xfrm>
                <a:off x="322468" y="1995686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FFA74F97-FA76-4D25-8C95-3E1E17524037}"/>
                  </a:ext>
                </a:extLst>
              </p:cNvPr>
              <p:cNvSpPr/>
              <p:nvPr/>
            </p:nvSpPr>
            <p:spPr>
              <a:xfrm>
                <a:off x="188725" y="3723878"/>
                <a:ext cx="2909511" cy="3847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dirty="0">
                    <a:solidFill>
                      <a:srgbClr val="1F497D"/>
                    </a:solidFill>
                    <a:latin typeface="Arial"/>
                  </a:rPr>
                  <a:t>Nous assistons le responsable de l'entreprise et l'assistons dans ses missions d’évaluation</a:t>
                </a:r>
              </a:p>
            </p:txBody>
          </p:sp>
          <p:pic>
            <p:nvPicPr>
              <p:cNvPr id="16" name="Image 15" descr="Une image contenant texte, équipement électronique, ordinateur&#10;&#10;Description générée automatiquement">
                <a:extLst>
                  <a:ext uri="{FF2B5EF4-FFF2-40B4-BE49-F238E27FC236}">
                    <a16:creationId xmlns:a16="http://schemas.microsoft.com/office/drawing/2014/main" id="{6567E184-B6CE-4C8D-92AD-3974623DC0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00" t="9015" r="7926" b="15386"/>
              <a:stretch/>
            </p:blipFill>
            <p:spPr>
              <a:xfrm>
                <a:off x="601934" y="2106091"/>
                <a:ext cx="561275" cy="382172"/>
              </a:xfrm>
              <a:prstGeom prst="rect">
                <a:avLst/>
              </a:prstGeom>
            </p:spPr>
          </p:pic>
          <p:cxnSp>
            <p:nvCxnSpPr>
              <p:cNvPr id="121" name="Connecteur droit 120">
                <a:extLst>
                  <a:ext uri="{FF2B5EF4-FFF2-40B4-BE49-F238E27FC236}">
                    <a16:creationId xmlns:a16="http://schemas.microsoft.com/office/drawing/2014/main" id="{EF62E92C-452A-4FDA-B59C-AE814767A2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32924" y="2017756"/>
                <a:ext cx="0" cy="166096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2" name="Groupe 121">
              <a:extLst>
                <a:ext uri="{FF2B5EF4-FFF2-40B4-BE49-F238E27FC236}">
                  <a16:creationId xmlns:a16="http://schemas.microsoft.com/office/drawing/2014/main" id="{C2B0A15F-B61C-418D-8F1E-541D0A30ECC7}"/>
                </a:ext>
              </a:extLst>
            </p:cNvPr>
            <p:cNvGrpSpPr/>
            <p:nvPr/>
          </p:nvGrpSpPr>
          <p:grpSpPr>
            <a:xfrm>
              <a:off x="4597080" y="1620046"/>
              <a:ext cx="1445578" cy="2895920"/>
              <a:chOff x="1650617" y="1620046"/>
              <a:chExt cx="1445578" cy="2895919"/>
            </a:xfrm>
          </p:grpSpPr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77747842-D0C6-4856-A168-6C7D0B6CD7F9}"/>
                  </a:ext>
                </a:extLst>
              </p:cNvPr>
              <p:cNvSpPr/>
              <p:nvPr/>
            </p:nvSpPr>
            <p:spPr>
              <a:xfrm>
                <a:off x="1653652" y="1620046"/>
                <a:ext cx="1439123" cy="2895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10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b="1" cap="small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28AA25FE-19B4-4F4D-9CEC-73C65C4BFCD5}"/>
                  </a:ext>
                </a:extLst>
              </p:cNvPr>
              <p:cNvSpPr/>
              <p:nvPr/>
            </p:nvSpPr>
            <p:spPr>
              <a:xfrm>
                <a:off x="1650617" y="1620048"/>
                <a:ext cx="1445578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55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Réalisation</a:t>
                </a:r>
              </a:p>
            </p:txBody>
          </p:sp>
          <p:pic>
            <p:nvPicPr>
              <p:cNvPr id="125" name="Picture 2">
                <a:extLst>
                  <a:ext uri="{FF2B5EF4-FFF2-40B4-BE49-F238E27FC236}">
                    <a16:creationId xmlns:a16="http://schemas.microsoft.com/office/drawing/2014/main" id="{CDB772AB-E6B8-49B1-9AFF-5222DE4AAB4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9995" y="2713398"/>
                <a:ext cx="157252" cy="16209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C9A30C7E-1578-4F36-9AD4-F949F6D7A27C}"/>
                  </a:ext>
                </a:extLst>
              </p:cNvPr>
              <p:cNvSpPr/>
              <p:nvPr/>
            </p:nvSpPr>
            <p:spPr>
              <a:xfrm>
                <a:off x="1653652" y="2681619"/>
                <a:ext cx="1442543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594B5F13-8A38-4F07-9A85-CB929A8C8DF9}"/>
                  </a:ext>
                </a:extLst>
              </p:cNvPr>
              <p:cNvSpPr/>
              <p:nvPr/>
            </p:nvSpPr>
            <p:spPr>
              <a:xfrm>
                <a:off x="1653652" y="2682482"/>
                <a:ext cx="1439123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800" b="1" cap="all" dirty="0">
                    <a:solidFill>
                      <a:srgbClr val="1F497D"/>
                    </a:solidFill>
                    <a:latin typeface="Arial"/>
                  </a:rPr>
                  <a:t>exercices</a:t>
                </a: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91375C10-C7F0-4DD2-A658-4954610798C1}"/>
                  </a:ext>
                </a:extLst>
              </p:cNvPr>
              <p:cNvSpPr/>
              <p:nvPr/>
            </p:nvSpPr>
            <p:spPr>
              <a:xfrm>
                <a:off x="1653653" y="2917354"/>
                <a:ext cx="1439122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Corréler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les résultats des audits avec des exercices de mise en situation</a:t>
                </a: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1BBE4D48-6DFD-482B-9EA8-AA1C4B2D984E}"/>
                  </a:ext>
                </a:extLst>
              </p:cNvPr>
              <p:cNvSpPr/>
              <p:nvPr/>
            </p:nvSpPr>
            <p:spPr>
              <a:xfrm>
                <a:off x="1650617" y="3723878"/>
                <a:ext cx="144215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dirty="0">
                    <a:solidFill>
                      <a:srgbClr val="1F497D"/>
                    </a:solidFill>
                    <a:latin typeface="Arial"/>
                  </a:rPr>
                  <a:t>Nous réalisons les tests de mise en situation de vos Plans d’Organisation Interne</a:t>
                </a:r>
              </a:p>
            </p:txBody>
          </p:sp>
          <p:sp>
            <p:nvSpPr>
              <p:cNvPr id="130" name="Rectangle à coins arrondis 82">
                <a:extLst>
                  <a:ext uri="{FF2B5EF4-FFF2-40B4-BE49-F238E27FC236}">
                    <a16:creationId xmlns:a16="http://schemas.microsoft.com/office/drawing/2014/main" id="{8ED8A851-EB66-4AD4-8CDE-E210E4FF2D7D}"/>
                  </a:ext>
                </a:extLst>
              </p:cNvPr>
              <p:cNvSpPr/>
              <p:nvPr/>
            </p:nvSpPr>
            <p:spPr>
              <a:xfrm>
                <a:off x="1797149" y="1995685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131" name="Image 130">
                <a:extLst>
                  <a:ext uri="{FF2B5EF4-FFF2-40B4-BE49-F238E27FC236}">
                    <a16:creationId xmlns:a16="http://schemas.microsoft.com/office/drawing/2014/main" id="{BF3F001C-E596-43DB-8985-7F128C2D68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41989" y="2068339"/>
                <a:ext cx="459414" cy="459414"/>
              </a:xfrm>
              <a:prstGeom prst="rect">
                <a:avLst/>
              </a:prstGeom>
            </p:spPr>
          </p:pic>
        </p:grpSp>
        <p:pic>
          <p:nvPicPr>
            <p:cNvPr id="132" name="Image 131" descr="Une image contenant tour&#10;&#10;Description générée automatiquement">
              <a:extLst>
                <a:ext uri="{FF2B5EF4-FFF2-40B4-BE49-F238E27FC236}">
                  <a16:creationId xmlns:a16="http://schemas.microsoft.com/office/drawing/2014/main" id="{70681A46-BE65-4DF7-9792-D3797DDCF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914" y="2074564"/>
              <a:ext cx="716382" cy="4774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69452CB-CCEB-4A83-A286-2FBCE8F1648C}"/>
                </a:ext>
              </a:extLst>
            </p:cNvPr>
            <p:cNvSpPr/>
            <p:nvPr/>
          </p:nvSpPr>
          <p:spPr>
            <a:xfrm>
              <a:off x="3130519" y="2908207"/>
              <a:ext cx="143912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Formaliser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concepts de sécurité et d’organisation</a:t>
              </a:r>
            </a:p>
          </p:txBody>
        </p:sp>
      </p:grp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17C0EE88-5F93-4BBC-8369-F8D59F049451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9" name="Image 58">
              <a:hlinkClick r:id="rId13" action="ppaction://hlinksldjump"/>
              <a:extLst>
                <a:ext uri="{FF2B5EF4-FFF2-40B4-BE49-F238E27FC236}">
                  <a16:creationId xmlns:a16="http://schemas.microsoft.com/office/drawing/2014/main" id="{B351D911-32BF-4442-BAF9-1E6F3D701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0" name="Image 59">
              <a:hlinkClick r:id="rId15" action="ppaction://hlinksldjump"/>
              <a:extLst>
                <a:ext uri="{FF2B5EF4-FFF2-40B4-BE49-F238E27FC236}">
                  <a16:creationId xmlns:a16="http://schemas.microsoft.com/office/drawing/2014/main" id="{4EF5E094-81CC-4DC4-975F-46623510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2" name="Image 61">
              <a:hlinkClick r:id="rId17" action="ppaction://hlinksldjump"/>
              <a:extLst>
                <a:ext uri="{FF2B5EF4-FFF2-40B4-BE49-F238E27FC236}">
                  <a16:creationId xmlns:a16="http://schemas.microsoft.com/office/drawing/2014/main" id="{3E0B02E3-E0A7-45F0-A9EE-3F282EB3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7FEBFAE-7297-727E-7877-98993A6E09E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BD3278-DBE9-7868-25A0-4D71B645973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conseil</a:t>
            </a:r>
          </a:p>
        </p:txBody>
      </p:sp>
    </p:spTree>
    <p:extLst>
      <p:ext uri="{BB962C8B-B14F-4D97-AF65-F5344CB8AC3E}">
        <p14:creationId xmlns:p14="http://schemas.microsoft.com/office/powerpoint/2010/main" val="37539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269811" y="1148582"/>
            <a:ext cx="2622669" cy="2895921"/>
          </a:xfrm>
          <a:prstGeom prst="rect">
            <a:avLst/>
          </a:prstGeom>
          <a:gradFill flip="none" rotWithShape="1">
            <a:gsLst>
              <a:gs pos="0">
                <a:srgbClr val="003395">
                  <a:alpha val="86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72" tIns="31984" rIns="63972" bIns="31984" rtlCol="0" anchor="ctr"/>
          <a:lstStyle/>
          <a:p>
            <a:pPr marL="0" marR="0" lvl="0" indent="0" algn="ctr" defTabSz="767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6269811" y="2596543"/>
            <a:ext cx="2622669" cy="13926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L’entretien des défibrillateurs consiste à vérifier l’état du défibrillateur et de ses accessoires, contrôler les dates de péremptions des batteries et des électrodes en service et de réserve.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400" dirty="0">
              <a:solidFill>
                <a:prstClr val="white"/>
              </a:solidFill>
              <a:latin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Suivant les dates de péremptions, les batteries et les électrodes seront à changer.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Seules les pièces détachées des défibrillateurs référencés en maintenance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par Chubb France pourront être remplacées.</a:t>
            </a:r>
          </a:p>
        </p:txBody>
      </p:sp>
      <p:sp>
        <p:nvSpPr>
          <p:cNvPr id="34" name="Arrondir un rectangle avec un coin du même côté 33"/>
          <p:cNvSpPr/>
          <p:nvPr/>
        </p:nvSpPr>
        <p:spPr>
          <a:xfrm>
            <a:off x="6269811" y="1148585"/>
            <a:ext cx="2622669" cy="278472"/>
          </a:xfrm>
          <a:prstGeom prst="round2SameRect">
            <a:avLst>
              <a:gd name="adj1" fmla="val 32832"/>
              <a:gd name="adj2" fmla="val 0"/>
            </a:avLst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service de proximité</a:t>
            </a:r>
          </a:p>
        </p:txBody>
      </p:sp>
      <p:sp>
        <p:nvSpPr>
          <p:cNvPr id="35" name="Rectangle à coins arrondis 34"/>
          <p:cNvSpPr/>
          <p:nvPr/>
        </p:nvSpPr>
        <p:spPr>
          <a:xfrm>
            <a:off x="6372200" y="1524224"/>
            <a:ext cx="2448272" cy="6074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069" y="1579196"/>
            <a:ext cx="765386" cy="5102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cxnSp>
        <p:nvCxnSpPr>
          <p:cNvPr id="41" name="Connecteur droit 40"/>
          <p:cNvCxnSpPr/>
          <p:nvPr/>
        </p:nvCxnSpPr>
        <p:spPr>
          <a:xfrm>
            <a:off x="7178432" y="2596542"/>
            <a:ext cx="8054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6269811" y="2198216"/>
            <a:ext cx="2622669" cy="241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444208" y="2198216"/>
            <a:ext cx="223969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         Chubb France</a:t>
            </a:r>
          </a:p>
        </p:txBody>
      </p:sp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402" y="2240502"/>
            <a:ext cx="274668" cy="156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D460BFC1-2892-436F-8308-11F088B4CFB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1491" y="1592760"/>
            <a:ext cx="377637" cy="499068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73B644D7-9229-48D9-D5B6-111EE3914E53}"/>
              </a:ext>
            </a:extLst>
          </p:cNvPr>
          <p:cNvGrpSpPr/>
          <p:nvPr/>
        </p:nvGrpSpPr>
        <p:grpSpPr>
          <a:xfrm>
            <a:off x="4175949" y="5652494"/>
            <a:ext cx="1872217" cy="2895920"/>
            <a:chOff x="4175949" y="1148583"/>
            <a:chExt cx="1872217" cy="2895920"/>
          </a:xfrm>
        </p:grpSpPr>
        <p:sp>
          <p:nvSpPr>
            <p:cNvPr id="6" name="Rectangle 5"/>
            <p:cNvSpPr/>
            <p:nvPr/>
          </p:nvSpPr>
          <p:spPr>
            <a:xfrm>
              <a:off x="4175957" y="1148583"/>
              <a:ext cx="1872208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175949" y="2210156"/>
              <a:ext cx="1872215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4175957" y="1148583"/>
              <a:ext cx="187220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Protection de la personne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175957" y="2212935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Couvertures anti-feu 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75958" y="2460327"/>
              <a:ext cx="1872208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Agir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sur un départ de feu en situation d’urgence</a:t>
              </a: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75958" y="3252415"/>
              <a:ext cx="1872207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vous préconisons également des couvertures anti-feu au sein de vos cuisines</a:t>
              </a:r>
            </a:p>
          </p:txBody>
        </p:sp>
        <p:sp>
          <p:nvSpPr>
            <p:cNvPr id="29" name="Rectangle à coins arrondis 28"/>
            <p:cNvSpPr/>
            <p:nvPr/>
          </p:nvSpPr>
          <p:spPr>
            <a:xfrm>
              <a:off x="4283968" y="1536460"/>
              <a:ext cx="1656183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63" name="Image 62"/>
            <p:cNvPicPr>
              <a:picLocks noChangeAspect="1"/>
            </p:cNvPicPr>
            <p:nvPr/>
          </p:nvPicPr>
          <p:blipFill rotWithShape="1">
            <a:blip r:embed="rId6"/>
            <a:srcRect b="33715"/>
            <a:stretch/>
          </p:blipFill>
          <p:spPr>
            <a:xfrm>
              <a:off x="5470276" y="1588842"/>
              <a:ext cx="397868" cy="490482"/>
            </a:xfrm>
            <a:prstGeom prst="rect">
              <a:avLst/>
            </a:prstGeom>
          </p:spPr>
        </p:pic>
        <p:pic>
          <p:nvPicPr>
            <p:cNvPr id="4" name="Image 3" descr="Une image contenant intérieur&#10;&#10;Description générée automatiquement">
              <a:extLst>
                <a:ext uri="{FF2B5EF4-FFF2-40B4-BE49-F238E27FC236}">
                  <a16:creationId xmlns:a16="http://schemas.microsoft.com/office/drawing/2014/main" id="{1E794017-F991-4D59-80F2-F71568C848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035" t="37956" b="17827"/>
            <a:stretch/>
          </p:blipFill>
          <p:spPr>
            <a:xfrm>
              <a:off x="4355976" y="1593008"/>
              <a:ext cx="1014706" cy="50727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</p:grpSp>
      <p:pic>
        <p:nvPicPr>
          <p:cNvPr id="3" name="Image 2">
            <a:extLst>
              <a:ext uri="{FF2B5EF4-FFF2-40B4-BE49-F238E27FC236}">
                <a16:creationId xmlns:a16="http://schemas.microsoft.com/office/drawing/2014/main" id="{2F9832FD-EE77-C2F1-1C1C-61F985B852F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3439" y="1604211"/>
            <a:ext cx="386112" cy="47105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2756F21-A58D-D366-440B-9BA60E7F899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Matériels de secours – vue générale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BC6490-76BA-3971-E8C4-C7A6E39FF98C}"/>
              </a:ext>
            </a:extLst>
          </p:cNvPr>
          <p:cNvSpPr/>
          <p:nvPr/>
        </p:nvSpPr>
        <p:spPr>
          <a:xfrm>
            <a:off x="123456" y="1148583"/>
            <a:ext cx="5924709" cy="289592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3051AF6-8707-6C48-2A9B-8C8CEFD1D876}"/>
              </a:ext>
            </a:extLst>
          </p:cNvPr>
          <p:cNvSpPr/>
          <p:nvPr/>
        </p:nvSpPr>
        <p:spPr>
          <a:xfrm>
            <a:off x="123456" y="2210156"/>
            <a:ext cx="5937774" cy="241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Matériel de secours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6E7ABF89-C15B-0B6E-ADEA-FFE9101AF0A8}"/>
              </a:ext>
            </a:extLst>
          </p:cNvPr>
          <p:cNvSpPr/>
          <p:nvPr/>
        </p:nvSpPr>
        <p:spPr>
          <a:xfrm>
            <a:off x="123456" y="2439265"/>
            <a:ext cx="5937775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Aider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vos unités spécialisées à gérer sur site les situations d’urgence pour accompagner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</a:t>
            </a:r>
            <a:r>
              <a:rPr lang="fr-FR" sz="950" dirty="0">
                <a:solidFill>
                  <a:prstClr val="black"/>
                </a:solidFill>
                <a:latin typeface="Arial"/>
              </a:rPr>
              <a:t>mesures d’élimination ou de réduction des risques.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25B0A92-674A-6D6F-715D-D33C80434384}"/>
              </a:ext>
            </a:extLst>
          </p:cNvPr>
          <p:cNvSpPr/>
          <p:nvPr/>
        </p:nvSpPr>
        <p:spPr>
          <a:xfrm>
            <a:off x="123455" y="1148584"/>
            <a:ext cx="5924709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Matériels de secours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531A08EB-F4DE-A546-E092-6245CA2E669F}"/>
              </a:ext>
            </a:extLst>
          </p:cNvPr>
          <p:cNvSpPr/>
          <p:nvPr/>
        </p:nvSpPr>
        <p:spPr>
          <a:xfrm>
            <a:off x="123455" y="3252414"/>
            <a:ext cx="5937775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Nous fournissons un panel étendu de produits de </a:t>
            </a:r>
            <a:r>
              <a:rPr lang="fr-FR" sz="950" dirty="0">
                <a:solidFill>
                  <a:srgbClr val="1F497D"/>
                </a:solidFill>
                <a:latin typeface="Arial"/>
              </a:rPr>
              <a:t>1</a:t>
            </a:r>
            <a:r>
              <a:rPr lang="fr-FR" sz="950" baseline="30000" dirty="0">
                <a:solidFill>
                  <a:srgbClr val="1F497D"/>
                </a:solidFill>
                <a:latin typeface="Arial"/>
              </a:rPr>
              <a:t>er</a:t>
            </a:r>
            <a:r>
              <a:rPr lang="fr-FR" sz="950" dirty="0">
                <a:solidFill>
                  <a:srgbClr val="1F497D"/>
                </a:solidFill>
                <a:latin typeface="Arial"/>
              </a:rPr>
              <a:t> </a:t>
            </a: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secours destinés à protéger un ou plusieurs risques d’un poste de travail.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mise en place de protections collectives est toujours préférable.</a:t>
            </a:r>
          </a:p>
        </p:txBody>
      </p: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80E4306E-EC87-5B24-13EF-9AEF8F222EFD}"/>
              </a:ext>
            </a:extLst>
          </p:cNvPr>
          <p:cNvGrpSpPr/>
          <p:nvPr/>
        </p:nvGrpSpPr>
        <p:grpSpPr>
          <a:xfrm>
            <a:off x="251520" y="1498074"/>
            <a:ext cx="5666318" cy="597794"/>
            <a:chOff x="251520" y="1498074"/>
            <a:chExt cx="5666318" cy="597794"/>
          </a:xfrm>
        </p:grpSpPr>
        <p:sp>
          <p:nvSpPr>
            <p:cNvPr id="36" name="Rectangle à coins arrondis 13">
              <a:extLst>
                <a:ext uri="{FF2B5EF4-FFF2-40B4-BE49-F238E27FC236}">
                  <a16:creationId xmlns:a16="http://schemas.microsoft.com/office/drawing/2014/main" id="{32BA74D4-BD35-2CB8-6532-C71767B675D3}"/>
                </a:ext>
              </a:extLst>
            </p:cNvPr>
            <p:cNvSpPr/>
            <p:nvPr/>
          </p:nvSpPr>
          <p:spPr>
            <a:xfrm>
              <a:off x="251520" y="1498074"/>
              <a:ext cx="5666318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71" name="Groupe 70">
              <a:extLst>
                <a:ext uri="{FF2B5EF4-FFF2-40B4-BE49-F238E27FC236}">
                  <a16:creationId xmlns:a16="http://schemas.microsoft.com/office/drawing/2014/main" id="{C41E434F-6A60-15D8-5B3F-8CF01D9ACDEE}"/>
                </a:ext>
              </a:extLst>
            </p:cNvPr>
            <p:cNvGrpSpPr/>
            <p:nvPr/>
          </p:nvGrpSpPr>
          <p:grpSpPr>
            <a:xfrm>
              <a:off x="339492" y="1499327"/>
              <a:ext cx="5490374" cy="595288"/>
              <a:chOff x="365390" y="1490953"/>
              <a:chExt cx="5490374" cy="595288"/>
            </a:xfrm>
          </p:grpSpPr>
          <p:pic>
            <p:nvPicPr>
              <p:cNvPr id="38" name="Picture 13">
                <a:extLst>
                  <a:ext uri="{FF2B5EF4-FFF2-40B4-BE49-F238E27FC236}">
                    <a16:creationId xmlns:a16="http://schemas.microsoft.com/office/drawing/2014/main" id="{2E429162-A08D-E5BE-EB0D-A5DE6D751F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5390" y="1545778"/>
                <a:ext cx="534202" cy="485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221E1FD5-0A50-5DC4-3517-083263A60F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33715"/>
              <a:stretch/>
            </p:blipFill>
            <p:spPr>
              <a:xfrm>
                <a:off x="5457896" y="1543356"/>
                <a:ext cx="397868" cy="490482"/>
              </a:xfrm>
              <a:prstGeom prst="rect">
                <a:avLst/>
              </a:prstGeom>
            </p:spPr>
          </p:pic>
          <p:pic>
            <p:nvPicPr>
              <p:cNvPr id="56" name="Image 55">
                <a:extLst>
                  <a:ext uri="{FF2B5EF4-FFF2-40B4-BE49-F238E27FC236}">
                    <a16:creationId xmlns:a16="http://schemas.microsoft.com/office/drawing/2014/main" id="{B82AC56A-DF52-A401-4C55-FD4BDF5CB7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51318"/>
              <a:stretch/>
            </p:blipFill>
            <p:spPr>
              <a:xfrm>
                <a:off x="2852251" y="1519532"/>
                <a:ext cx="549971" cy="538130"/>
              </a:xfrm>
              <a:prstGeom prst="rect">
                <a:avLst/>
              </a:prstGeom>
            </p:spPr>
          </p:pic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E53D4337-2DA1-478C-F4DC-7FF60579E6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48979" y="1544159"/>
                <a:ext cx="1148948" cy="488876"/>
              </a:xfrm>
              <a:prstGeom prst="rect">
                <a:avLst/>
              </a:prstGeom>
            </p:spPr>
          </p:pic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46FF7C11-3898-4B89-0475-787D2373F0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266887" y="1543356"/>
                <a:ext cx="494366" cy="490482"/>
              </a:xfrm>
              <a:prstGeom prst="rect">
                <a:avLst/>
              </a:prstGeom>
            </p:spPr>
          </p:pic>
          <p:pic>
            <p:nvPicPr>
              <p:cNvPr id="66" name="Image 65">
                <a:extLst>
                  <a:ext uri="{FF2B5EF4-FFF2-40B4-BE49-F238E27FC236}">
                    <a16:creationId xmlns:a16="http://schemas.microsoft.com/office/drawing/2014/main" id="{68521989-447D-D68C-AB1D-1E61023EF87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l="11380" t="11039" r="9426" b="22434"/>
              <a:stretch/>
            </p:blipFill>
            <p:spPr>
              <a:xfrm>
                <a:off x="4910640" y="1537371"/>
                <a:ext cx="397868" cy="502453"/>
              </a:xfrm>
              <a:prstGeom prst="rect">
                <a:avLst/>
              </a:prstGeom>
            </p:spPr>
          </p:pic>
          <p:pic>
            <p:nvPicPr>
              <p:cNvPr id="68" name="Image 67" descr="Une image contenant texte, vert&#10;&#10;Description générée automatiquement">
                <a:extLst>
                  <a:ext uri="{FF2B5EF4-FFF2-40B4-BE49-F238E27FC236}">
                    <a16:creationId xmlns:a16="http://schemas.microsoft.com/office/drawing/2014/main" id="{CC1C0697-742A-CB99-6DD1-2BBBAC48E1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7314" y="1516654"/>
                <a:ext cx="355550" cy="543886"/>
              </a:xfrm>
              <a:prstGeom prst="rect">
                <a:avLst/>
              </a:prstGeom>
            </p:spPr>
          </p:pic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74095EA7-085E-C8D2-EC3B-0303BA2C95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551609" y="1490953"/>
                <a:ext cx="565891" cy="595288"/>
              </a:xfrm>
              <a:prstGeom prst="rect">
                <a:avLst/>
              </a:prstGeom>
            </p:spPr>
          </p:pic>
        </p:grpSp>
      </p:grpSp>
      <p:sp>
        <p:nvSpPr>
          <p:cNvPr id="74" name="ZoneTexte 73">
            <a:extLst>
              <a:ext uri="{FF2B5EF4-FFF2-40B4-BE49-F238E27FC236}">
                <a16:creationId xmlns:a16="http://schemas.microsoft.com/office/drawing/2014/main" id="{4AC21253-ADBD-4192-49DD-BEA404E26409}"/>
              </a:ext>
            </a:extLst>
          </p:cNvPr>
          <p:cNvSpPr txBox="1"/>
          <p:nvPr/>
        </p:nvSpPr>
        <p:spPr>
          <a:xfrm>
            <a:off x="97127" y="4049143"/>
            <a:ext cx="878209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Article L.4121-1 : "L'employeur prend les mesures nécessaires pour assurer la sécurité et protéger la santé physique et mentale des travailleurs de l'établissement ".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Article R.4224-14 : "Les lieux de travail sont équipés d'un MATÉRIEL DE PREMIERS SECOURS adapté à la nature des risques et facilement accessible".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Article R.4224-23 : "Le matériel de premiers secours fait l'objet d'une signalisation par panneaux".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EB4AD3B-4E1B-4572-26E9-C9440BE414B3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8" name="Image 7">
              <a:hlinkClick r:id="rId16" action="ppaction://hlinksldjump"/>
              <a:extLst>
                <a:ext uri="{FF2B5EF4-FFF2-40B4-BE49-F238E27FC236}">
                  <a16:creationId xmlns:a16="http://schemas.microsoft.com/office/drawing/2014/main" id="{018EFF18-222C-DFED-3A3B-37BB787DA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1" name="Image 10">
              <a:hlinkClick r:id="rId18" action="ppaction://hlinksldjump"/>
              <a:extLst>
                <a:ext uri="{FF2B5EF4-FFF2-40B4-BE49-F238E27FC236}">
                  <a16:creationId xmlns:a16="http://schemas.microsoft.com/office/drawing/2014/main" id="{40B91E06-092F-76A5-9910-33F18DE62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5" name="Image 14">
              <a:hlinkClick r:id="rId20" action="ppaction://hlinksldjump"/>
              <a:extLst>
                <a:ext uri="{FF2B5EF4-FFF2-40B4-BE49-F238E27FC236}">
                  <a16:creationId xmlns:a16="http://schemas.microsoft.com/office/drawing/2014/main" id="{6318E168-5A55-AE51-1A78-F31873BA0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063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4BD0B30-6831-857D-E7DA-5166C3865922}"/>
              </a:ext>
            </a:extLst>
          </p:cNvPr>
          <p:cNvGrpSpPr/>
          <p:nvPr/>
        </p:nvGrpSpPr>
        <p:grpSpPr>
          <a:xfrm>
            <a:off x="179513" y="1155153"/>
            <a:ext cx="8712968" cy="3066308"/>
            <a:chOff x="179513" y="1620046"/>
            <a:chExt cx="8712968" cy="3066308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AD137108-9829-4499-8496-A1149650028A}"/>
                </a:ext>
              </a:extLst>
            </p:cNvPr>
            <p:cNvSpPr/>
            <p:nvPr/>
          </p:nvSpPr>
          <p:spPr>
            <a:xfrm>
              <a:off x="179513" y="3133331"/>
              <a:ext cx="1872208" cy="136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242BE51-A137-4CE1-B8EA-A994E6AE757F}"/>
                </a:ext>
              </a:extLst>
            </p:cNvPr>
            <p:cNvSpPr/>
            <p:nvPr/>
          </p:nvSpPr>
          <p:spPr>
            <a:xfrm>
              <a:off x="179513" y="4182965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269810" y="3068006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d’installation I7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de maintenance F7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Systèmes de détection incendie Centralisateurs de mise en sécurité incendie</a:t>
              </a: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1072" y="2061836"/>
              <a:ext cx="765386" cy="5051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9535" y="2067834"/>
              <a:ext cx="806762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1" name="Arrondir un rectangle avec un coin du même côté 30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32" name="Connecteur droit 31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B8AEAE95-9153-4171-8184-AAC0DE6F01DE}"/>
                </a:ext>
              </a:extLst>
            </p:cNvPr>
            <p:cNvGrpSpPr/>
            <p:nvPr/>
          </p:nvGrpSpPr>
          <p:grpSpPr>
            <a:xfrm>
              <a:off x="4175954" y="1620048"/>
              <a:ext cx="1872208" cy="1369268"/>
              <a:chOff x="4175953" y="1620047"/>
              <a:chExt cx="1872208" cy="1369268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4175953" y="1620047"/>
                <a:ext cx="1872208" cy="13692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4175954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4175953" y="2684398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VEU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 - VEP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 - VLI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175953" y="1620047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Détection par aspiration</a:t>
                </a:r>
              </a:p>
            </p:txBody>
          </p:sp>
          <p:grpSp>
            <p:nvGrpSpPr>
              <p:cNvPr id="55" name="Groupe 54"/>
              <p:cNvGrpSpPr/>
              <p:nvPr/>
            </p:nvGrpSpPr>
            <p:grpSpPr>
              <a:xfrm>
                <a:off x="4412857" y="2044965"/>
                <a:ext cx="1440160" cy="505046"/>
                <a:chOff x="395536" y="2059959"/>
                <a:chExt cx="1440160" cy="505046"/>
              </a:xfrm>
            </p:grpSpPr>
            <p:pic>
              <p:nvPicPr>
                <p:cNvPr id="56" name="Picture 6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2059959"/>
                  <a:ext cx="708487" cy="5050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57" name="Image 56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46359" y="2060444"/>
                  <a:ext cx="689337" cy="50407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FD8E5905-A150-4327-AD0E-31675B9A5BFD}"/>
                </a:ext>
              </a:extLst>
            </p:cNvPr>
            <p:cNvGrpSpPr/>
            <p:nvPr/>
          </p:nvGrpSpPr>
          <p:grpSpPr>
            <a:xfrm>
              <a:off x="2167864" y="1620047"/>
              <a:ext cx="1891947" cy="1369269"/>
              <a:chOff x="2123728" y="1620046"/>
              <a:chExt cx="1891947" cy="1369269"/>
            </a:xfrm>
          </p:grpSpPr>
          <p:sp>
            <p:nvSpPr>
              <p:cNvPr id="59" name="Rectangle 58"/>
              <p:cNvSpPr/>
              <p:nvPr/>
            </p:nvSpPr>
            <p:spPr>
              <a:xfrm>
                <a:off x="2139304" y="1620046"/>
                <a:ext cx="1872208" cy="13692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2123728" y="2681619"/>
                <a:ext cx="1891947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cap="small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2139304" y="2684396"/>
                <a:ext cx="1872207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OSID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  <a:endParaRPr lang="fr-FR" sz="950" b="1" cap="all" dirty="0">
                  <a:solidFill>
                    <a:srgbClr val="1F497D"/>
                  </a:solidFill>
                  <a:latin typeface="Arial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2139306" y="1620048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Détection optique linéaire</a:t>
                </a:r>
              </a:p>
            </p:txBody>
          </p:sp>
          <p:grpSp>
            <p:nvGrpSpPr>
              <p:cNvPr id="65" name="Groupe 64"/>
              <p:cNvGrpSpPr/>
              <p:nvPr/>
            </p:nvGrpSpPr>
            <p:grpSpPr>
              <a:xfrm>
                <a:off x="2570796" y="2019075"/>
                <a:ext cx="1009227" cy="597794"/>
                <a:chOff x="-540568" y="2019075"/>
                <a:chExt cx="1009227" cy="597794"/>
              </a:xfrm>
            </p:grpSpPr>
            <p:sp>
              <p:nvSpPr>
                <p:cNvPr id="66" name="Rectangle à coins arrondis 65"/>
                <p:cNvSpPr/>
                <p:nvPr/>
              </p:nvSpPr>
              <p:spPr>
                <a:xfrm>
                  <a:off x="-540568" y="2019075"/>
                  <a:ext cx="1009227" cy="597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fr-FR" sz="180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pic>
              <p:nvPicPr>
                <p:cNvPr id="67" name="Image 66"/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-359991" y="2082165"/>
                  <a:ext cx="648072" cy="47161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</p:grpSp>
        <p:sp>
          <p:nvSpPr>
            <p:cNvPr id="12" name="Rectangle à coins arrondis 11"/>
            <p:cNvSpPr/>
            <p:nvPr/>
          </p:nvSpPr>
          <p:spPr>
            <a:xfrm>
              <a:off x="293280" y="1995687"/>
              <a:ext cx="1686432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79513" y="1620047"/>
              <a:ext cx="1872208" cy="136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513" y="2669681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9513" y="1620048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Détection ponctuelle &amp; radio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79513" y="2684399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Gamme .scan+</a:t>
              </a:r>
            </a:p>
          </p:txBody>
        </p:sp>
        <p:sp>
          <p:nvSpPr>
            <p:cNvPr id="23" name="Rectangle à coins arrondis 22"/>
            <p:cNvSpPr/>
            <p:nvPr/>
          </p:nvSpPr>
          <p:spPr>
            <a:xfrm>
              <a:off x="293280" y="1995687"/>
              <a:ext cx="1686433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68" name="Image 6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4341" y="1990744"/>
              <a:ext cx="825097" cy="570200"/>
            </a:xfrm>
            <a:prstGeom prst="rect">
              <a:avLst/>
            </a:prstGeom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sp>
          <p:nvSpPr>
            <p:cNvPr id="43" name="ZoneTexte 42"/>
            <p:cNvSpPr txBox="1"/>
            <p:nvPr/>
          </p:nvSpPr>
          <p:spPr>
            <a:xfrm>
              <a:off x="6269809" y="4517077"/>
              <a:ext cx="2622669" cy="1692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rPr>
                <a:t>liste de nos agences I7, F7 certifiées  : cnpp.com</a:t>
              </a:r>
            </a:p>
          </p:txBody>
        </p:sp>
        <p:sp>
          <p:nvSpPr>
            <p:cNvPr id="83" name="Rectangle à coins arrondis 11">
              <a:extLst>
                <a:ext uri="{FF2B5EF4-FFF2-40B4-BE49-F238E27FC236}">
                  <a16:creationId xmlns:a16="http://schemas.microsoft.com/office/drawing/2014/main" id="{7BBD5971-C04F-4E98-B06A-17C65E114EE4}"/>
                </a:ext>
              </a:extLst>
            </p:cNvPr>
            <p:cNvSpPr/>
            <p:nvPr/>
          </p:nvSpPr>
          <p:spPr>
            <a:xfrm>
              <a:off x="2298506" y="3508972"/>
              <a:ext cx="1686432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D12B07E-F408-4AFD-85AC-2641B6D79A9B}"/>
                </a:ext>
              </a:extLst>
            </p:cNvPr>
            <p:cNvSpPr/>
            <p:nvPr/>
          </p:nvSpPr>
          <p:spPr>
            <a:xfrm>
              <a:off x="2184738" y="3133331"/>
              <a:ext cx="1872208" cy="136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698428C-503D-47A5-910C-CFDAE2598568}"/>
                </a:ext>
              </a:extLst>
            </p:cNvPr>
            <p:cNvSpPr/>
            <p:nvPr/>
          </p:nvSpPr>
          <p:spPr>
            <a:xfrm>
              <a:off x="2184739" y="4182965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69BB5F00-6298-42B0-8A6C-14B3BD0A5A3B}"/>
                </a:ext>
              </a:extLst>
            </p:cNvPr>
            <p:cNvSpPr/>
            <p:nvPr/>
          </p:nvSpPr>
          <p:spPr>
            <a:xfrm>
              <a:off x="2184738" y="3133333"/>
              <a:ext cx="1872208" cy="238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Détection de chaleur linéaire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42B4AFC-043B-4B23-8FB4-9F9DADE313B3}"/>
                </a:ext>
              </a:extLst>
            </p:cNvPr>
            <p:cNvSpPr/>
            <p:nvPr/>
          </p:nvSpPr>
          <p:spPr>
            <a:xfrm>
              <a:off x="2184738" y="4197685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 err="1">
                  <a:solidFill>
                    <a:srgbClr val="1F497D"/>
                  </a:solidFill>
                  <a:latin typeface="Arial"/>
                </a:rPr>
                <a:t>dts</a:t>
              </a:r>
              <a:endParaRPr lang="fr-FR" sz="950" b="1" cap="all" dirty="0">
                <a:solidFill>
                  <a:srgbClr val="1F497D"/>
                </a:solidFill>
                <a:latin typeface="Arial"/>
              </a:endParaRPr>
            </a:p>
          </p:txBody>
        </p:sp>
        <p:sp>
          <p:nvSpPr>
            <p:cNvPr id="88" name="Rectangle à coins arrondis 22">
              <a:extLst>
                <a:ext uri="{FF2B5EF4-FFF2-40B4-BE49-F238E27FC236}">
                  <a16:creationId xmlns:a16="http://schemas.microsoft.com/office/drawing/2014/main" id="{0795438D-12F6-4974-9E35-C164D2BF2343}"/>
                </a:ext>
              </a:extLst>
            </p:cNvPr>
            <p:cNvSpPr/>
            <p:nvPr/>
          </p:nvSpPr>
          <p:spPr>
            <a:xfrm>
              <a:off x="2334296" y="3508972"/>
              <a:ext cx="1648027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1" name="Rectangle à coins arrondis 11">
              <a:extLst>
                <a:ext uri="{FF2B5EF4-FFF2-40B4-BE49-F238E27FC236}">
                  <a16:creationId xmlns:a16="http://schemas.microsoft.com/office/drawing/2014/main" id="{9D7EC9BA-D1B1-41A6-8164-D9FD84C2C694}"/>
                </a:ext>
              </a:extLst>
            </p:cNvPr>
            <p:cNvSpPr/>
            <p:nvPr/>
          </p:nvSpPr>
          <p:spPr>
            <a:xfrm>
              <a:off x="4303731" y="3508972"/>
              <a:ext cx="1686432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AEE62059-6D93-4D84-8DF7-AA6710DFD4EB}"/>
                </a:ext>
              </a:extLst>
            </p:cNvPr>
            <p:cNvSpPr/>
            <p:nvPr/>
          </p:nvSpPr>
          <p:spPr>
            <a:xfrm>
              <a:off x="4189964" y="3133331"/>
              <a:ext cx="1872208" cy="1369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01D8636-34CC-4C2D-8DBA-2972626AC13F}"/>
                </a:ext>
              </a:extLst>
            </p:cNvPr>
            <p:cNvSpPr/>
            <p:nvPr/>
          </p:nvSpPr>
          <p:spPr>
            <a:xfrm>
              <a:off x="4189964" y="4182965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9EE5841-9474-46FC-9BC2-278585096133}"/>
                </a:ext>
              </a:extLst>
            </p:cNvPr>
            <p:cNvSpPr/>
            <p:nvPr/>
          </p:nvSpPr>
          <p:spPr>
            <a:xfrm>
              <a:off x="4189964" y="3133333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Analyse d’images incendie</a:t>
              </a: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0CBEE786-1271-49E4-A2F1-08DB889855E1}"/>
                </a:ext>
              </a:extLst>
            </p:cNvPr>
            <p:cNvSpPr/>
            <p:nvPr/>
          </p:nvSpPr>
          <p:spPr>
            <a:xfrm>
              <a:off x="4189964" y="4197685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SmokeCatcher</a:t>
              </a:r>
            </a:p>
          </p:txBody>
        </p:sp>
        <p:sp>
          <p:nvSpPr>
            <p:cNvPr id="96" name="Rectangle à coins arrondis 22">
              <a:extLst>
                <a:ext uri="{FF2B5EF4-FFF2-40B4-BE49-F238E27FC236}">
                  <a16:creationId xmlns:a16="http://schemas.microsoft.com/office/drawing/2014/main" id="{3A43DAB5-F5C7-4BF9-91EF-DEE1DE6492F5}"/>
                </a:ext>
              </a:extLst>
            </p:cNvPr>
            <p:cNvSpPr/>
            <p:nvPr/>
          </p:nvSpPr>
          <p:spPr>
            <a:xfrm>
              <a:off x="4550004" y="3508972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AF0913CC-0203-478D-8BDF-434F88D47F30}"/>
                </a:ext>
              </a:extLst>
            </p:cNvPr>
            <p:cNvSpPr/>
            <p:nvPr/>
          </p:nvSpPr>
          <p:spPr>
            <a:xfrm>
              <a:off x="179513" y="4205431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all" dirty="0">
                  <a:solidFill>
                    <a:srgbClr val="1F497D"/>
                  </a:solidFill>
                  <a:latin typeface="Arial"/>
                </a:rPr>
                <a:t>IR, Triple IR, UV, UV/IR</a:t>
              </a:r>
            </a:p>
          </p:txBody>
        </p:sp>
        <p:sp>
          <p:nvSpPr>
            <p:cNvPr id="75" name="Rectangle à coins arrondis 11">
              <a:extLst>
                <a:ext uri="{FF2B5EF4-FFF2-40B4-BE49-F238E27FC236}">
                  <a16:creationId xmlns:a16="http://schemas.microsoft.com/office/drawing/2014/main" id="{4044082D-BA4C-4BB8-BE91-72C6B7FA1659}"/>
                </a:ext>
              </a:extLst>
            </p:cNvPr>
            <p:cNvSpPr/>
            <p:nvPr/>
          </p:nvSpPr>
          <p:spPr>
            <a:xfrm>
              <a:off x="293280" y="3508972"/>
              <a:ext cx="1686432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AF11F76-B79C-4065-BB8E-25AFE21FA2F9}"/>
                </a:ext>
              </a:extLst>
            </p:cNvPr>
            <p:cNvSpPr/>
            <p:nvPr/>
          </p:nvSpPr>
          <p:spPr>
            <a:xfrm>
              <a:off x="179513" y="3133334"/>
              <a:ext cx="1872208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00" dirty="0">
                  <a:solidFill>
                    <a:srgbClr val="002060"/>
                  </a:solidFill>
                  <a:latin typeface="Arial"/>
                </a:rPr>
                <a:t>Détection de flammes UV-IR</a:t>
              </a:r>
            </a:p>
          </p:txBody>
        </p:sp>
        <p:sp>
          <p:nvSpPr>
            <p:cNvPr id="80" name="Rectangle à coins arrondis 22">
              <a:extLst>
                <a:ext uri="{FF2B5EF4-FFF2-40B4-BE49-F238E27FC236}">
                  <a16:creationId xmlns:a16="http://schemas.microsoft.com/office/drawing/2014/main" id="{6338CC99-085D-46DD-81B3-D6E69A0A8F2C}"/>
                </a:ext>
              </a:extLst>
            </p:cNvPr>
            <p:cNvSpPr/>
            <p:nvPr/>
          </p:nvSpPr>
          <p:spPr>
            <a:xfrm>
              <a:off x="293279" y="3508972"/>
              <a:ext cx="1679709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7D901477-CB94-4E32-B4DB-33B8D463DC2C}"/>
                </a:ext>
              </a:extLst>
            </p:cNvPr>
            <p:cNvGrpSpPr/>
            <p:nvPr/>
          </p:nvGrpSpPr>
          <p:grpSpPr>
            <a:xfrm>
              <a:off x="399531" y="3601430"/>
              <a:ext cx="1467206" cy="418689"/>
              <a:chOff x="474898" y="3626675"/>
              <a:chExt cx="1467206" cy="418689"/>
            </a:xfrm>
          </p:grpSpPr>
          <p:pic>
            <p:nvPicPr>
              <p:cNvPr id="100" name="Image 99">
                <a:extLst>
                  <a:ext uri="{FF2B5EF4-FFF2-40B4-BE49-F238E27FC236}">
                    <a16:creationId xmlns:a16="http://schemas.microsoft.com/office/drawing/2014/main" id="{46F40F8F-523B-475E-BA15-4EE584E07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74898" y="3626675"/>
                <a:ext cx="589587" cy="411544"/>
              </a:xfrm>
              <a:prstGeom prst="rect">
                <a:avLst/>
              </a:prstGeom>
            </p:spPr>
          </p:pic>
          <p:pic>
            <p:nvPicPr>
              <p:cNvPr id="101" name="Image 100">
                <a:extLst>
                  <a:ext uri="{FF2B5EF4-FFF2-40B4-BE49-F238E27FC236}">
                    <a16:creationId xmlns:a16="http://schemas.microsoft.com/office/drawing/2014/main" id="{7767E6D9-C9A2-4643-9712-5D68C73155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52517" y="3633820"/>
                <a:ext cx="589587" cy="411544"/>
              </a:xfrm>
              <a:prstGeom prst="rect">
                <a:avLst/>
              </a:prstGeom>
            </p:spPr>
          </p:pic>
        </p:grpSp>
        <p:pic>
          <p:nvPicPr>
            <p:cNvPr id="103" name="Image 102">
              <a:extLst>
                <a:ext uri="{FF2B5EF4-FFF2-40B4-BE49-F238E27FC236}">
                  <a16:creationId xmlns:a16="http://schemas.microsoft.com/office/drawing/2014/main" id="{4B3E76E3-E563-43DE-8AF3-80BDD24D5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E"/>
                </a:clrFrom>
                <a:clrTo>
                  <a:srgbClr val="FFFF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5400000">
              <a:off x="2965736" y="3099089"/>
              <a:ext cx="385147" cy="1423369"/>
            </a:xfrm>
            <a:prstGeom prst="rect">
              <a:avLst/>
            </a:prstGeom>
          </p:spPr>
        </p:pic>
        <p:pic>
          <p:nvPicPr>
            <p:cNvPr id="104" name="Image 103">
              <a:extLst>
                <a:ext uri="{FF2B5EF4-FFF2-40B4-BE49-F238E27FC236}">
                  <a16:creationId xmlns:a16="http://schemas.microsoft.com/office/drawing/2014/main" id="{657BFE7C-94C1-44A7-B211-4F72F69D12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32579" y="3585765"/>
              <a:ext cx="586977" cy="450016"/>
            </a:xfrm>
            <a:prstGeom prst="rect">
              <a:avLst/>
            </a:prstGeom>
          </p:spPr>
        </p:pic>
      </p:grp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1FA0C78D-0A35-466D-A2A8-7304C2415BE9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71" name="Image 70">
              <a:hlinkClick r:id="rId15" action="ppaction://hlinksldjump"/>
              <a:extLst>
                <a:ext uri="{FF2B5EF4-FFF2-40B4-BE49-F238E27FC236}">
                  <a16:creationId xmlns:a16="http://schemas.microsoft.com/office/drawing/2014/main" id="{EBDC99B5-8D7A-4E1D-954E-871C52220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9" name="Image 78">
              <a:hlinkClick r:id="rId17" action="ppaction://hlinksldjump"/>
              <a:extLst>
                <a:ext uri="{FF2B5EF4-FFF2-40B4-BE49-F238E27FC236}">
                  <a16:creationId xmlns:a16="http://schemas.microsoft.com/office/drawing/2014/main" id="{1B1C16D7-7D41-40F3-9CA7-22918700B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81" name="Image 80">
              <a:hlinkClick r:id="rId19" action="ppaction://hlinksldjump"/>
              <a:extLst>
                <a:ext uri="{FF2B5EF4-FFF2-40B4-BE49-F238E27FC236}">
                  <a16:creationId xmlns:a16="http://schemas.microsoft.com/office/drawing/2014/main" id="{0C9AFFD3-B646-466B-A84D-1A9B28C16A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F13F265-E5E6-DE4C-8B79-824673B9A032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9FFF7E-794B-3134-40C5-4BCD3BA5CD1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d’incendie, vue générale</a:t>
            </a:r>
          </a:p>
        </p:txBody>
      </p:sp>
    </p:spTree>
    <p:extLst>
      <p:ext uri="{BB962C8B-B14F-4D97-AF65-F5344CB8AC3E}">
        <p14:creationId xmlns:p14="http://schemas.microsoft.com/office/powerpoint/2010/main" val="1343490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483435C1-2D55-0947-2855-59D89D47BF07}"/>
              </a:ext>
            </a:extLst>
          </p:cNvPr>
          <p:cNvSpPr/>
          <p:nvPr/>
        </p:nvSpPr>
        <p:spPr>
          <a:xfrm>
            <a:off x="2906526" y="1148583"/>
            <a:ext cx="3249648" cy="289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2A7BED8E-2BC1-067D-6310-3460C27CD97E}"/>
              </a:ext>
            </a:extLst>
          </p:cNvPr>
          <p:cNvGrpSpPr/>
          <p:nvPr/>
        </p:nvGrpSpPr>
        <p:grpSpPr>
          <a:xfrm>
            <a:off x="2979707" y="1524222"/>
            <a:ext cx="1438004" cy="597794"/>
            <a:chOff x="2979707" y="1524222"/>
            <a:chExt cx="1438004" cy="597794"/>
          </a:xfrm>
        </p:grpSpPr>
        <p:sp>
          <p:nvSpPr>
            <p:cNvPr id="36" name="Rectangle à coins arrondis 59">
              <a:extLst>
                <a:ext uri="{FF2B5EF4-FFF2-40B4-BE49-F238E27FC236}">
                  <a16:creationId xmlns:a16="http://schemas.microsoft.com/office/drawing/2014/main" id="{13F1E161-01A6-D68E-B4F7-178CCCF36CCD}"/>
                </a:ext>
              </a:extLst>
            </p:cNvPr>
            <p:cNvSpPr/>
            <p:nvPr/>
          </p:nvSpPr>
          <p:spPr>
            <a:xfrm>
              <a:off x="2979707" y="1524222"/>
              <a:ext cx="1438004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2DEB5726-64CF-FC97-BC2E-01E51D561523}"/>
                </a:ext>
              </a:extLst>
            </p:cNvPr>
            <p:cNvGrpSpPr/>
            <p:nvPr/>
          </p:nvGrpSpPr>
          <p:grpSpPr>
            <a:xfrm>
              <a:off x="3015521" y="1587591"/>
              <a:ext cx="1324179" cy="471057"/>
              <a:chOff x="3028819" y="1582280"/>
              <a:chExt cx="1324179" cy="471057"/>
            </a:xfrm>
          </p:grpSpPr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2376DAC0-94AE-9FEC-54B8-891A0F25492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452342" y="1582280"/>
                <a:ext cx="900656" cy="47105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452981AD-C8FF-4E2A-362F-D425E6C920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819" y="1582280"/>
                <a:ext cx="386112" cy="471057"/>
              </a:xfrm>
              <a:prstGeom prst="rect">
                <a:avLst/>
              </a:prstGeom>
            </p:spPr>
          </p:pic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0F5EE85-B106-D5A6-F764-FB88931A8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aphicFrame>
        <p:nvGraphicFramePr>
          <p:cNvPr id="3" name="Tableau 2">
            <a:extLst>
              <a:ext uri="{FF2B5EF4-FFF2-40B4-BE49-F238E27FC236}">
                <a16:creationId xmlns:a16="http://schemas.microsoft.com/office/drawing/2014/main" id="{FE6CFB55-14B2-4A2E-0751-E5034EAE2C61}"/>
              </a:ext>
            </a:extLst>
          </p:cNvPr>
          <p:cNvGraphicFramePr>
            <a:graphicFrameLocks noGrp="1"/>
          </p:cNvGraphicFramePr>
          <p:nvPr/>
        </p:nvGraphicFramePr>
        <p:xfrm>
          <a:off x="156373" y="1148585"/>
          <a:ext cx="2672503" cy="28959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7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PRESTATION</a:t>
                      </a:r>
                      <a:endParaRPr lang="fr-FR" sz="8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cap="all" baseline="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Code du travail</a:t>
                      </a:r>
                      <a:endParaRPr lang="fr-FR" sz="800" b="1" cap="all" baseline="0" dirty="0">
                        <a:solidFill>
                          <a:schemeClr val="tx2"/>
                        </a:solidFill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8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QUI</a:t>
                      </a:r>
                    </a:p>
                  </a:txBody>
                  <a:tcPr marL="68281" marR="68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3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1" cap="none" baseline="0" dirty="0">
                          <a:solidFill>
                            <a:schemeClr val="tx2"/>
                          </a:solidFill>
                          <a:effectLst/>
                        </a:rPr>
                        <a:t> Installation</a:t>
                      </a:r>
                      <a:endParaRPr lang="fr-FR" sz="800" b="1" cap="none" baseline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du travail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article R4224-14</a:t>
                      </a: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800" dirty="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800" b="1" cap="none" baseline="0" noProof="0" dirty="0">
                          <a:solidFill>
                            <a:schemeClr val="tx2"/>
                          </a:solidFill>
                          <a:effectLst/>
                        </a:rPr>
                        <a:t> Signalisation</a:t>
                      </a:r>
                      <a:endParaRPr lang="fr-FR" sz="800" b="1" cap="none" baseline="0" noProof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du travail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article R4224-23 </a:t>
                      </a: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FR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52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1" cap="none" baseline="0" dirty="0">
                          <a:solidFill>
                            <a:schemeClr val="tx2"/>
                          </a:solidFill>
                          <a:effectLst/>
                        </a:rPr>
                        <a:t>Maintenance</a:t>
                      </a: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de la santé publique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Article R5212-25 /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FR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906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b="0" cap="none" baseline="0" dirty="0">
                          <a:solidFill>
                            <a:schemeClr val="tx2"/>
                          </a:solidFill>
                          <a:effectLst/>
                        </a:rPr>
                        <a:t> Maintenance</a:t>
                      </a:r>
                      <a:endParaRPr lang="fr-FR" sz="900" b="0" cap="none" baseline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du travail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Article R4224-17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FR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279815"/>
                  </a:ext>
                </a:extLst>
              </a:tr>
              <a:tr h="5954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800" b="1" cap="none" baseline="0" noProof="0" dirty="0">
                          <a:solidFill>
                            <a:schemeClr val="tx2"/>
                          </a:solidFill>
                          <a:effectLst/>
                        </a:rPr>
                        <a:t> Publicité &amp;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800" b="1" cap="none" baseline="0" noProof="0" dirty="0">
                          <a:solidFill>
                            <a:schemeClr val="tx2"/>
                          </a:solidFill>
                          <a:effectLst/>
                        </a:rPr>
                        <a:t> Information</a:t>
                      </a:r>
                      <a:endParaRPr lang="fr-FR" sz="800" b="1" cap="none" baseline="0" noProof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de la santé publique</a:t>
                      </a:r>
                      <a:r>
                        <a:rPr lang="fr-FR" sz="800" baseline="0" dirty="0">
                          <a:effectLst/>
                        </a:rPr>
                        <a:t>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baseline="0" dirty="0">
                          <a:effectLst/>
                        </a:rPr>
                        <a:t>article </a:t>
                      </a:r>
                      <a:r>
                        <a:rPr lang="fr-FR" sz="800" dirty="0">
                          <a:effectLst/>
                        </a:rPr>
                        <a:t>L5233-1</a:t>
                      </a: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noProof="1">
                          <a:effectLst/>
                          <a:latin typeface="+mj-lt"/>
                        </a:rPr>
                        <a:t>Exploitant</a:t>
                      </a:r>
                      <a:endParaRPr lang="en-US" sz="800" noProof="1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0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fr-FR" sz="200" b="0" cap="none" baseline="0" noProof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fr-FR" sz="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68281" marR="6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" noProof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7869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27076B36-3E74-44A0-9C11-FF6C60AF2E9C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Défibrillateurs 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E8493E6-268C-33DC-1153-859EE5CE598B}"/>
              </a:ext>
            </a:extLst>
          </p:cNvPr>
          <p:cNvGrpSpPr/>
          <p:nvPr/>
        </p:nvGrpSpPr>
        <p:grpSpPr>
          <a:xfrm>
            <a:off x="6269811" y="1148585"/>
            <a:ext cx="2622669" cy="2895919"/>
            <a:chOff x="6269811" y="1620045"/>
            <a:chExt cx="2622669" cy="289591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6BCADFD-1C14-0C5E-0439-5998B6922A98}"/>
                </a:ext>
              </a:extLst>
            </p:cNvPr>
            <p:cNvSpPr/>
            <p:nvPr/>
          </p:nvSpPr>
          <p:spPr>
            <a:xfrm>
              <a:off x="6269811" y="1620045"/>
              <a:ext cx="2622669" cy="2895919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marL="0" marR="0" lvl="0" indent="0" algn="ctr" defTabSz="7676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à coins arrondis 19">
              <a:extLst>
                <a:ext uri="{FF2B5EF4-FFF2-40B4-BE49-F238E27FC236}">
                  <a16:creationId xmlns:a16="http://schemas.microsoft.com/office/drawing/2014/main" id="{13AAEEE9-A502-17CA-0311-CB4BB72A17C0}"/>
                </a:ext>
              </a:extLst>
            </p:cNvPr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Arrondir un rectangle avec un coin du même côté 20">
              <a:extLst>
                <a:ext uri="{FF2B5EF4-FFF2-40B4-BE49-F238E27FC236}">
                  <a16:creationId xmlns:a16="http://schemas.microsoft.com/office/drawing/2014/main" id="{0ACA5CFD-BBE2-2FF3-489F-52DC4BA0936D}"/>
                </a:ext>
              </a:extLst>
            </p:cNvPr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 service de proximité</a:t>
              </a: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3C9B1B3-50D1-53D3-F0F5-4B65815D8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2761" y="2077003"/>
              <a:ext cx="433975" cy="482874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DA6F1CC6-4793-E379-554D-531AA4C95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0968" y="2077669"/>
              <a:ext cx="395253" cy="482208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14EC31BB-0A6F-DB50-7E95-B4C3B2C86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2" y="2076135"/>
              <a:ext cx="463409" cy="484611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9ADFD9B-6CE9-DA7D-5CFE-1D3118671485}"/>
                </a:ext>
              </a:extLst>
            </p:cNvPr>
            <p:cNvSpPr/>
            <p:nvPr/>
          </p:nvSpPr>
          <p:spPr>
            <a:xfrm>
              <a:off x="6269811" y="3069414"/>
              <a:ext cx="2622669" cy="1115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</a:t>
              </a: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mettons en place un code barre à chaque défibrillateur pour : </a:t>
              </a:r>
            </a:p>
            <a:p>
              <a:pPr lvl="0" algn="ctr"/>
              <a:endParaRPr lang="fr-FR" sz="950" dirty="0">
                <a:solidFill>
                  <a:prstClr val="white"/>
                </a:solidFill>
              </a:endParaRPr>
            </a:p>
            <a:p>
              <a:pPr lvl="0" algn="ctr"/>
              <a:r>
                <a:rPr lang="fr-FR" sz="950" dirty="0">
                  <a:solidFill>
                    <a:prstClr val="white"/>
                  </a:solidFill>
                </a:rPr>
                <a:t>Une localisation précise</a:t>
              </a:r>
            </a:p>
            <a:p>
              <a:pPr lvl="0" algn="ctr"/>
              <a:r>
                <a:rPr lang="fr-FR" sz="950" dirty="0">
                  <a:solidFill>
                    <a:prstClr val="white"/>
                  </a:solidFill>
                </a:rPr>
                <a:t>L’identification du modèle</a:t>
              </a:r>
            </a:p>
            <a:p>
              <a:pPr lvl="0" algn="ctr"/>
              <a:r>
                <a:rPr lang="fr-FR" sz="950" dirty="0">
                  <a:solidFill>
                    <a:prstClr val="white"/>
                  </a:solidFill>
                </a:rPr>
                <a:t>L’accès à un rapport dématérialisé individuel</a:t>
              </a:r>
            </a:p>
            <a:p>
              <a:pPr lvl="0" algn="ctr"/>
              <a:r>
                <a:rPr lang="fr-FR" sz="950" dirty="0">
                  <a:solidFill>
                    <a:prstClr val="white"/>
                  </a:solidFill>
                </a:rPr>
                <a:t>La mise à disposition numérique du rapport 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AD0931CA-6D66-30E5-3C95-812869E79A82}"/>
              </a:ext>
            </a:extLst>
          </p:cNvPr>
          <p:cNvSpPr/>
          <p:nvPr/>
        </p:nvSpPr>
        <p:spPr>
          <a:xfrm>
            <a:off x="2987825" y="2439265"/>
            <a:ext cx="3168344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50" b="1" dirty="0">
                <a:solidFill>
                  <a:prstClr val="black"/>
                </a:solidFill>
              </a:rPr>
              <a:t>Favoriser </a:t>
            </a:r>
            <a:endParaRPr lang="fr-FR" sz="950" dirty="0">
              <a:solidFill>
                <a:prstClr val="black"/>
              </a:solidFill>
            </a:endParaRPr>
          </a:p>
          <a:p>
            <a:pPr lvl="0" algn="ctr"/>
            <a:r>
              <a:rPr lang="fr-FR" sz="950" dirty="0">
                <a:solidFill>
                  <a:prstClr val="black"/>
                </a:solidFill>
              </a:rPr>
              <a:t>la relance du cœur en fibrillation ou en arrêt cardiaque, et ce, dans un délais court grâce à la simplicité d'utilisation et à la clarté de l'assistant vocale avec un équipement de secours cardiaque fiable et suivi.</a:t>
            </a:r>
            <a:endParaRPr lang="fr-FR" sz="950" baseline="30000" dirty="0">
              <a:solidFill>
                <a:prstClr val="black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DC1615B-B396-4F20-BA99-4B40B09BFBF1}"/>
              </a:ext>
            </a:extLst>
          </p:cNvPr>
          <p:cNvSpPr/>
          <p:nvPr/>
        </p:nvSpPr>
        <p:spPr>
          <a:xfrm>
            <a:off x="2906523" y="3252414"/>
            <a:ext cx="165047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50" dirty="0">
                <a:solidFill>
                  <a:srgbClr val="002060"/>
                </a:solidFill>
              </a:rPr>
              <a:t>Véritable concentré de technologie, la gamme</a:t>
            </a:r>
          </a:p>
          <a:p>
            <a:pPr lvl="0" algn="ctr"/>
            <a:r>
              <a:rPr lang="fr-FR" sz="950" dirty="0">
                <a:solidFill>
                  <a:srgbClr val="002060"/>
                </a:solidFill>
              </a:rPr>
              <a:t>LIFEPAK CR2 rend le secourisme davantage </a:t>
            </a:r>
          </a:p>
          <a:p>
            <a:pPr lvl="0" algn="ctr"/>
            <a:r>
              <a:rPr lang="fr-FR" sz="950" dirty="0">
                <a:solidFill>
                  <a:srgbClr val="002060"/>
                </a:solidFill>
              </a:rPr>
              <a:t>à la portée de tous.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6100B4-A147-FD3C-99B2-EEBE0535D5AD}"/>
              </a:ext>
            </a:extLst>
          </p:cNvPr>
          <p:cNvSpPr/>
          <p:nvPr/>
        </p:nvSpPr>
        <p:spPr>
          <a:xfrm>
            <a:off x="2906526" y="2207083"/>
            <a:ext cx="1554911" cy="241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800" b="1" dirty="0">
                <a:solidFill>
                  <a:srgbClr val="002060"/>
                </a:solidFill>
              </a:rPr>
              <a:t>LIFEPAK CR2 USB / WIFI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58F40C18-D810-F22D-2402-D18EA8135635}"/>
              </a:ext>
            </a:extLst>
          </p:cNvPr>
          <p:cNvSpPr/>
          <p:nvPr/>
        </p:nvSpPr>
        <p:spPr>
          <a:xfrm>
            <a:off x="4571999" y="3252415"/>
            <a:ext cx="158417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50" dirty="0">
                <a:solidFill>
                  <a:srgbClr val="002060"/>
                </a:solidFill>
              </a:rPr>
              <a:t>Le Samaritan SAM 350P est spécialement conçu pour une utilisation par des non professionnels.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55C07A8-E22D-0603-17C5-261C1FE21938}"/>
              </a:ext>
            </a:extLst>
          </p:cNvPr>
          <p:cNvSpPr/>
          <p:nvPr/>
        </p:nvSpPr>
        <p:spPr>
          <a:xfrm>
            <a:off x="2906526" y="1148585"/>
            <a:ext cx="32496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2060"/>
                </a:solidFill>
              </a:rPr>
              <a:t>Défibrillateurs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D990A51-B036-1239-B39C-5E9436415582}"/>
              </a:ext>
            </a:extLst>
          </p:cNvPr>
          <p:cNvSpPr/>
          <p:nvPr/>
        </p:nvSpPr>
        <p:spPr>
          <a:xfrm>
            <a:off x="4696280" y="2207083"/>
            <a:ext cx="1459895" cy="241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800" b="1" dirty="0">
                <a:solidFill>
                  <a:srgbClr val="002060"/>
                </a:solidFill>
              </a:rPr>
              <a:t>HEARTSINE SAMARITAN </a:t>
            </a:r>
          </a:p>
          <a:p>
            <a:pPr lvl="0" algn="ctr"/>
            <a:r>
              <a:rPr lang="fr-FR" sz="800" b="1" dirty="0">
                <a:solidFill>
                  <a:srgbClr val="002060"/>
                </a:solidFill>
              </a:rPr>
              <a:t>SAM 350P</a:t>
            </a:r>
          </a:p>
        </p:txBody>
      </p: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FE77EF52-5C92-83E1-FCD4-19822E06545D}"/>
              </a:ext>
            </a:extLst>
          </p:cNvPr>
          <p:cNvGrpSpPr/>
          <p:nvPr/>
        </p:nvGrpSpPr>
        <p:grpSpPr>
          <a:xfrm>
            <a:off x="4696279" y="1524223"/>
            <a:ext cx="1368149" cy="597794"/>
            <a:chOff x="4696279" y="1524223"/>
            <a:chExt cx="1368149" cy="597794"/>
          </a:xfrm>
        </p:grpSpPr>
        <p:sp>
          <p:nvSpPr>
            <p:cNvPr id="42" name="Rectangle à coins arrondis 59">
              <a:extLst>
                <a:ext uri="{FF2B5EF4-FFF2-40B4-BE49-F238E27FC236}">
                  <a16:creationId xmlns:a16="http://schemas.microsoft.com/office/drawing/2014/main" id="{02A90055-F7BB-695B-1DC9-98D7AE58EB7C}"/>
                </a:ext>
              </a:extLst>
            </p:cNvPr>
            <p:cNvSpPr/>
            <p:nvPr/>
          </p:nvSpPr>
          <p:spPr>
            <a:xfrm>
              <a:off x="4696279" y="1524223"/>
              <a:ext cx="1368149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grpSp>
          <p:nvGrpSpPr>
            <p:cNvPr id="50" name="Groupe 49">
              <a:extLst>
                <a:ext uri="{FF2B5EF4-FFF2-40B4-BE49-F238E27FC236}">
                  <a16:creationId xmlns:a16="http://schemas.microsoft.com/office/drawing/2014/main" id="{706A6293-396D-A419-446D-A3CFBF75CF04}"/>
                </a:ext>
              </a:extLst>
            </p:cNvPr>
            <p:cNvGrpSpPr/>
            <p:nvPr/>
          </p:nvGrpSpPr>
          <p:grpSpPr>
            <a:xfrm>
              <a:off x="4899934" y="1588705"/>
              <a:ext cx="960839" cy="468831"/>
              <a:chOff x="4913900" y="1579196"/>
              <a:chExt cx="960839" cy="468831"/>
            </a:xfrm>
          </p:grpSpPr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9B138A86-3CEA-80B6-57AD-07245048F7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3900" y="1591703"/>
                <a:ext cx="357358" cy="443816"/>
              </a:xfrm>
              <a:prstGeom prst="rect">
                <a:avLst/>
              </a:prstGeom>
            </p:spPr>
          </p:pic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id="{D73B6185-6161-8993-13E8-6B8A5966F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8618" y="1579196"/>
                <a:ext cx="406121" cy="468831"/>
              </a:xfrm>
              <a:prstGeom prst="rect">
                <a:avLst/>
              </a:prstGeom>
            </p:spPr>
          </p:pic>
        </p:grpSp>
      </p:grp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F06D3642-120E-292D-4C55-48B4D4C8F903}"/>
              </a:ext>
            </a:extLst>
          </p:cNvPr>
          <p:cNvCxnSpPr>
            <a:cxnSpLocks/>
          </p:cNvCxnSpPr>
          <p:nvPr/>
        </p:nvCxnSpPr>
        <p:spPr>
          <a:xfrm>
            <a:off x="4556995" y="1491630"/>
            <a:ext cx="0" cy="677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E7F4C590-A1E1-F261-532A-C2F6B1CBE27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2367359"/>
            <a:ext cx="586421" cy="143812"/>
          </a:xfrm>
          <a:prstGeom prst="rect">
            <a:avLst/>
          </a:prstGeom>
        </p:spPr>
      </p:pic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3B3E7B88-D474-7D18-BEF5-68352768F51A}"/>
              </a:ext>
            </a:extLst>
          </p:cNvPr>
          <p:cNvCxnSpPr>
            <a:cxnSpLocks/>
          </p:cNvCxnSpPr>
          <p:nvPr/>
        </p:nvCxnSpPr>
        <p:spPr>
          <a:xfrm>
            <a:off x="4556995" y="3262567"/>
            <a:ext cx="0" cy="677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e 3">
            <a:extLst>
              <a:ext uri="{FF2B5EF4-FFF2-40B4-BE49-F238E27FC236}">
                <a16:creationId xmlns:a16="http://schemas.microsoft.com/office/drawing/2014/main" id="{A0EED04A-9098-438D-4F0A-5875BBD73109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10" action="ppaction://hlinksldjump"/>
              <a:extLst>
                <a:ext uri="{FF2B5EF4-FFF2-40B4-BE49-F238E27FC236}">
                  <a16:creationId xmlns:a16="http://schemas.microsoft.com/office/drawing/2014/main" id="{8CAF58B4-6261-60D0-FA33-46DA41B37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2" action="ppaction://hlinksldjump"/>
              <a:extLst>
                <a:ext uri="{FF2B5EF4-FFF2-40B4-BE49-F238E27FC236}">
                  <a16:creationId xmlns:a16="http://schemas.microsoft.com/office/drawing/2014/main" id="{851B5590-C972-98EA-F40E-E5F9288C1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4" action="ppaction://hlinksldjump"/>
              <a:extLst>
                <a:ext uri="{FF2B5EF4-FFF2-40B4-BE49-F238E27FC236}">
                  <a16:creationId xmlns:a16="http://schemas.microsoft.com/office/drawing/2014/main" id="{38C9A5D7-9CBA-CB8C-3E40-E450C20C5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096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Rectangle 2053">
            <a:extLst>
              <a:ext uri="{FF2B5EF4-FFF2-40B4-BE49-F238E27FC236}">
                <a16:creationId xmlns:a16="http://schemas.microsoft.com/office/drawing/2014/main" id="{59F74A54-1EC0-B0CD-004D-7F5B92D195BC}"/>
              </a:ext>
            </a:extLst>
          </p:cNvPr>
          <p:cNvSpPr/>
          <p:nvPr/>
        </p:nvSpPr>
        <p:spPr>
          <a:xfrm>
            <a:off x="182806" y="3352712"/>
            <a:ext cx="5973366" cy="6917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48" name="Rectangle 2047">
            <a:extLst>
              <a:ext uri="{FF2B5EF4-FFF2-40B4-BE49-F238E27FC236}">
                <a16:creationId xmlns:a16="http://schemas.microsoft.com/office/drawing/2014/main" id="{223272A4-E166-13D3-3213-C28318AADC99}"/>
              </a:ext>
            </a:extLst>
          </p:cNvPr>
          <p:cNvSpPr/>
          <p:nvPr/>
        </p:nvSpPr>
        <p:spPr>
          <a:xfrm>
            <a:off x="3202810" y="1437386"/>
            <a:ext cx="2953363" cy="18251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sp>
        <p:nvSpPr>
          <p:cNvPr id="6" name="Rectangle 5"/>
          <p:cNvSpPr/>
          <p:nvPr/>
        </p:nvSpPr>
        <p:spPr>
          <a:xfrm>
            <a:off x="179512" y="1437386"/>
            <a:ext cx="2916809" cy="182518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1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269811" y="1148582"/>
            <a:ext cx="2622669" cy="2895919"/>
          </a:xfrm>
          <a:prstGeom prst="rect">
            <a:avLst/>
          </a:prstGeom>
          <a:gradFill flip="none" rotWithShape="1">
            <a:gsLst>
              <a:gs pos="0">
                <a:srgbClr val="003395">
                  <a:alpha val="86000"/>
                </a:srgbClr>
              </a:gs>
              <a:gs pos="100000">
                <a:srgbClr val="0070C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72" tIns="31984" rIns="63972" bIns="31984" rtlCol="0" anchor="ctr"/>
          <a:lstStyle/>
          <a:p>
            <a:pPr marL="0" marR="0" lvl="0" indent="0" algn="ctr" defTabSz="7676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Rectangle à coins arrondis 19"/>
          <p:cNvSpPr/>
          <p:nvPr/>
        </p:nvSpPr>
        <p:spPr>
          <a:xfrm>
            <a:off x="6372200" y="1524224"/>
            <a:ext cx="2448272" cy="607484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1" name="Arrondir un rectangle avec un coin du même côté 20"/>
          <p:cNvSpPr/>
          <p:nvPr/>
        </p:nvSpPr>
        <p:spPr>
          <a:xfrm>
            <a:off x="6269811" y="1148585"/>
            <a:ext cx="2622669" cy="278472"/>
          </a:xfrm>
          <a:prstGeom prst="round2SameRect">
            <a:avLst>
              <a:gd name="adj1" fmla="val 32832"/>
              <a:gd name="adj2" fmla="val 0"/>
            </a:avLst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service de proximité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7178432" y="2596542"/>
            <a:ext cx="8054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4905" y="1148585"/>
            <a:ext cx="5981268" cy="253916"/>
          </a:xfrm>
          <a:prstGeom prst="rect">
            <a:avLst/>
          </a:prstGeom>
          <a:solidFill>
            <a:schemeClr val="bg1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Protection respiratoire</a:t>
            </a:r>
          </a:p>
        </p:txBody>
      </p:sp>
      <p:sp>
        <p:nvSpPr>
          <p:cNvPr id="16" name="Rectangle à coins arrondis 15"/>
          <p:cNvSpPr/>
          <p:nvPr/>
        </p:nvSpPr>
        <p:spPr>
          <a:xfrm>
            <a:off x="1807620" y="1524222"/>
            <a:ext cx="1152128" cy="603605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667331" y="2439265"/>
            <a:ext cx="143912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Prévoir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port des détecteurs de gaz nécessaires en atmosphères à risques</a:t>
            </a:r>
          </a:p>
        </p:txBody>
      </p:sp>
      <p:sp>
        <p:nvSpPr>
          <p:cNvPr id="9" name="Rectangle 8"/>
          <p:cNvSpPr/>
          <p:nvPr/>
        </p:nvSpPr>
        <p:spPr>
          <a:xfrm>
            <a:off x="179512" y="2207082"/>
            <a:ext cx="1398355" cy="253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Appareils respiratoires isolants</a:t>
            </a:r>
          </a:p>
        </p:txBody>
      </p:sp>
      <p:grpSp>
        <p:nvGrpSpPr>
          <p:cNvPr id="3" name="Groupe 2"/>
          <p:cNvGrpSpPr/>
          <p:nvPr/>
        </p:nvGrpSpPr>
        <p:grpSpPr>
          <a:xfrm>
            <a:off x="251520" y="1524223"/>
            <a:ext cx="1152128" cy="603605"/>
            <a:chOff x="539552" y="1995686"/>
            <a:chExt cx="1152128" cy="603605"/>
          </a:xfrm>
        </p:grpSpPr>
        <p:sp>
          <p:nvSpPr>
            <p:cNvPr id="15" name="Rectangle à coins arrondis 14"/>
            <p:cNvSpPr/>
            <p:nvPr/>
          </p:nvSpPr>
          <p:spPr>
            <a:xfrm>
              <a:off x="539552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6" name="Groupe 35"/>
            <p:cNvGrpSpPr/>
            <p:nvPr/>
          </p:nvGrpSpPr>
          <p:grpSpPr>
            <a:xfrm>
              <a:off x="626937" y="2080946"/>
              <a:ext cx="977358" cy="433084"/>
              <a:chOff x="642314" y="2115543"/>
              <a:chExt cx="977358" cy="433084"/>
            </a:xfrm>
          </p:grpSpPr>
          <p:pic>
            <p:nvPicPr>
              <p:cNvPr id="27" name="Picture 10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2314" y="2115543"/>
                <a:ext cx="425210" cy="433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8" name="Picture 1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54892" y="2115543"/>
                <a:ext cx="564780" cy="4330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7" name="Rectangle 46"/>
          <p:cNvSpPr/>
          <p:nvPr/>
        </p:nvSpPr>
        <p:spPr>
          <a:xfrm>
            <a:off x="174906" y="2439265"/>
            <a:ext cx="1443729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Équiper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vos personnels et prestataires d’une protection individuelle adaptée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69811" y="2597951"/>
            <a:ext cx="262266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Nous assurons le contrôle et l’entretien de vos équipements de protection respiratoire et de détection de gaz portative. 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9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Notre réseau national d’agences, nos cinq laboratoires de maintenance et neuf ateliers mobiles interviennent sur tout le territoire (France métropolitaine). </a:t>
            </a:r>
            <a:endParaRPr kumimoji="0" lang="fr-FR" sz="950" b="1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6376" y="1597594"/>
            <a:ext cx="729108" cy="461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6269811" y="2198216"/>
            <a:ext cx="2622669" cy="2412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sm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444208" y="2198216"/>
            <a:ext cx="2239692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         Chubb France</a:t>
            </a:r>
          </a:p>
        </p:txBody>
      </p:sp>
      <p:pic>
        <p:nvPicPr>
          <p:cNvPr id="54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6402" y="2240502"/>
            <a:ext cx="274668" cy="156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4632" y="1604672"/>
            <a:ext cx="463409" cy="484611"/>
          </a:xfrm>
          <a:prstGeom prst="rect">
            <a:avLst/>
          </a:prstGeom>
        </p:spPr>
      </p:pic>
      <p:sp>
        <p:nvSpPr>
          <p:cNvPr id="45" name="Rectangle 44"/>
          <p:cNvSpPr/>
          <p:nvPr/>
        </p:nvSpPr>
        <p:spPr>
          <a:xfrm>
            <a:off x="1695249" y="2203321"/>
            <a:ext cx="1401072" cy="253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800" b="1" i="0" u="none" strike="noStrike" kern="120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Détecteurs de gaz portatifs</a:t>
            </a:r>
          </a:p>
        </p:txBody>
      </p:sp>
      <p:cxnSp>
        <p:nvCxnSpPr>
          <p:cNvPr id="10" name="Connecteur droit 9"/>
          <p:cNvCxnSpPr>
            <a:cxnSpLocks/>
          </p:cNvCxnSpPr>
          <p:nvPr/>
        </p:nvCxnSpPr>
        <p:spPr>
          <a:xfrm>
            <a:off x="1637917" y="1851670"/>
            <a:ext cx="0" cy="10081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322" y="1599727"/>
            <a:ext cx="788737" cy="4734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3" name="Imag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3021" y="1586034"/>
            <a:ext cx="721327" cy="47998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97C65C1-725B-E038-2DB3-89EEBF10448F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Protection respiratoire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494AA5-34B9-AFAE-4380-1DC10EE70405}"/>
              </a:ext>
            </a:extLst>
          </p:cNvPr>
          <p:cNvSpPr/>
          <p:nvPr/>
        </p:nvSpPr>
        <p:spPr>
          <a:xfrm>
            <a:off x="3311722" y="2439265"/>
            <a:ext cx="2749509" cy="530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Contrôler</a:t>
            </a:r>
            <a:endParaRPr kumimoji="0" lang="fr-FR" sz="95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 adéquation avec vos obligations vos appareils de protection respiratoire.</a:t>
            </a:r>
            <a:endParaRPr kumimoji="0" lang="fr-FR" sz="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6A0F36-9752-C25A-22B8-935A0CEB82A5}"/>
              </a:ext>
            </a:extLst>
          </p:cNvPr>
          <p:cNvSpPr/>
          <p:nvPr/>
        </p:nvSpPr>
        <p:spPr>
          <a:xfrm>
            <a:off x="3202810" y="2203321"/>
            <a:ext cx="2953362" cy="25324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b="1" cap="small" dirty="0">
                <a:solidFill>
                  <a:srgbClr val="002060"/>
                </a:solidFill>
                <a:latin typeface="Arial"/>
              </a:rPr>
              <a:t>Étalonnage </a:t>
            </a:r>
            <a:endParaRPr kumimoji="0" lang="fr-FR" sz="800" b="1" i="0" u="none" strike="noStrike" kern="1200" cap="small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053" name="Groupe 2052">
            <a:extLst>
              <a:ext uri="{FF2B5EF4-FFF2-40B4-BE49-F238E27FC236}">
                <a16:creationId xmlns:a16="http://schemas.microsoft.com/office/drawing/2014/main" id="{3530AC44-867D-1B23-DF50-89ED0181938E}"/>
              </a:ext>
            </a:extLst>
          </p:cNvPr>
          <p:cNvGrpSpPr/>
          <p:nvPr/>
        </p:nvGrpSpPr>
        <p:grpSpPr>
          <a:xfrm>
            <a:off x="3426436" y="1524222"/>
            <a:ext cx="2506111" cy="603605"/>
            <a:chOff x="3311722" y="1524222"/>
            <a:chExt cx="2506111" cy="603605"/>
          </a:xfrm>
        </p:grpSpPr>
        <p:sp>
          <p:nvSpPr>
            <p:cNvPr id="40" name="Rectangle à coins arrondis 15">
              <a:extLst>
                <a:ext uri="{FF2B5EF4-FFF2-40B4-BE49-F238E27FC236}">
                  <a16:creationId xmlns:a16="http://schemas.microsoft.com/office/drawing/2014/main" id="{A485AAE0-59EB-69A6-D9DB-A1FF6BB69716}"/>
                </a:ext>
              </a:extLst>
            </p:cNvPr>
            <p:cNvSpPr/>
            <p:nvPr/>
          </p:nvSpPr>
          <p:spPr>
            <a:xfrm>
              <a:off x="3311722" y="1524222"/>
              <a:ext cx="2506111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052" name="Groupe 2051">
              <a:extLst>
                <a:ext uri="{FF2B5EF4-FFF2-40B4-BE49-F238E27FC236}">
                  <a16:creationId xmlns:a16="http://schemas.microsoft.com/office/drawing/2014/main" id="{BFC56B5C-77E8-E9D7-FF39-732D3B786E6E}"/>
                </a:ext>
              </a:extLst>
            </p:cNvPr>
            <p:cNvGrpSpPr/>
            <p:nvPr/>
          </p:nvGrpSpPr>
          <p:grpSpPr>
            <a:xfrm>
              <a:off x="3374869" y="1576124"/>
              <a:ext cx="2379816" cy="499800"/>
              <a:chOff x="3381516" y="1573416"/>
              <a:chExt cx="2379816" cy="499800"/>
            </a:xfrm>
          </p:grpSpPr>
          <p:pic>
            <p:nvPicPr>
              <p:cNvPr id="55" name="Image 54" descr="Une image contenant intérieur&#10;&#10;Description générée automatiquement">
                <a:extLst>
                  <a:ext uri="{FF2B5EF4-FFF2-40B4-BE49-F238E27FC236}">
                    <a16:creationId xmlns:a16="http://schemas.microsoft.com/office/drawing/2014/main" id="{38293184-ECE3-D482-2F22-8D3FD7D744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760" r="27268"/>
              <a:stretch/>
            </p:blipFill>
            <p:spPr>
              <a:xfrm rot="5400000">
                <a:off x="5266025" y="1553840"/>
                <a:ext cx="475731" cy="514883"/>
              </a:xfrm>
              <a:prstGeom prst="rect">
                <a:avLst/>
              </a:prstGeom>
            </p:spPr>
          </p:pic>
          <p:pic>
            <p:nvPicPr>
              <p:cNvPr id="61" name="Image 60" descr="Une image contenant texte, intérieur&#10;&#10;Description générée automatiquement">
                <a:extLst>
                  <a:ext uri="{FF2B5EF4-FFF2-40B4-BE49-F238E27FC236}">
                    <a16:creationId xmlns:a16="http://schemas.microsoft.com/office/drawing/2014/main" id="{DC026189-FECE-F24E-6591-6F15A5D0B59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242" t="3800" r="19769" b="3800"/>
              <a:stretch/>
            </p:blipFill>
            <p:spPr>
              <a:xfrm>
                <a:off x="3381516" y="1590041"/>
                <a:ext cx="710527" cy="479663"/>
              </a:xfrm>
              <a:prstGeom prst="rect">
                <a:avLst/>
              </a:prstGeom>
            </p:spPr>
          </p:pic>
          <p:pic>
            <p:nvPicPr>
              <p:cNvPr id="2050" name="Image 2049" descr="Une image contenant personne&#10;&#10;Description générée automatiquement">
                <a:extLst>
                  <a:ext uri="{FF2B5EF4-FFF2-40B4-BE49-F238E27FC236}">
                    <a16:creationId xmlns:a16="http://schemas.microsoft.com/office/drawing/2014/main" id="{2030B627-7D0B-DBAE-A528-36C3D5ECCA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6000" r="24957"/>
              <a:stretch/>
            </p:blipFill>
            <p:spPr>
              <a:xfrm rot="5400000">
                <a:off x="4425098" y="1477316"/>
                <a:ext cx="488297" cy="703503"/>
              </a:xfrm>
              <a:prstGeom prst="rect">
                <a:avLst/>
              </a:prstGeom>
            </p:spPr>
          </p:pic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BC0DB664-53CC-08C9-D32D-04D32A2976F7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7" name="Image 6">
              <a:hlinkClick r:id="rId12" action="ppaction://hlinksldjump"/>
              <a:extLst>
                <a:ext uri="{FF2B5EF4-FFF2-40B4-BE49-F238E27FC236}">
                  <a16:creationId xmlns:a16="http://schemas.microsoft.com/office/drawing/2014/main" id="{DBCE1F14-AFED-A047-93F5-4AD3BF7D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8" name="Image 7">
              <a:hlinkClick r:id="rId14" action="ppaction://hlinksldjump"/>
              <a:extLst>
                <a:ext uri="{FF2B5EF4-FFF2-40B4-BE49-F238E27FC236}">
                  <a16:creationId xmlns:a16="http://schemas.microsoft.com/office/drawing/2014/main" id="{0307D119-E950-9E52-672A-48C49C3BD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4" name="Image 13">
              <a:hlinkClick r:id="rId16" action="ppaction://hlinksldjump"/>
              <a:extLst>
                <a:ext uri="{FF2B5EF4-FFF2-40B4-BE49-F238E27FC236}">
                  <a16:creationId xmlns:a16="http://schemas.microsoft.com/office/drawing/2014/main" id="{F90F70FD-89D6-68AD-1F5B-7366C41A5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D9D47B3-EF69-89D6-ED6D-038BBFDDDBA6}"/>
              </a:ext>
            </a:extLst>
          </p:cNvPr>
          <p:cNvSpPr/>
          <p:nvPr/>
        </p:nvSpPr>
        <p:spPr>
          <a:xfrm>
            <a:off x="182806" y="3352712"/>
            <a:ext cx="597336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Nous mettons à votre disposition une gamme d’appareils respiratoires isolants des plus grandes marques.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Notre gamme de </a:t>
            </a:r>
            <a:r>
              <a:rPr lang="fr-FR" sz="950" dirty="0">
                <a:solidFill>
                  <a:srgbClr val="1F497D"/>
                </a:solidFill>
                <a:latin typeface="Arial"/>
              </a:rPr>
              <a:t>détection gaz portative</a:t>
            </a: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 va du détecteur jetable au système multi-détecteurs connecté.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50" dirty="0">
                <a:solidFill>
                  <a:srgbClr val="1F497D"/>
                </a:solidFill>
                <a:latin typeface="Arial"/>
              </a:rPr>
              <a:t>Nos laboratoires fixes et nos unités mobiles en facilitent le suivi et la gestion d’exploitation.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950" dirty="0">
                <a:solidFill>
                  <a:srgbClr val="1F497D"/>
                </a:solidFill>
                <a:latin typeface="Arial"/>
              </a:rPr>
              <a:t>Nos techniciens sont habilités (nous consulter). </a:t>
            </a:r>
          </a:p>
        </p:txBody>
      </p:sp>
    </p:spTree>
    <p:extLst>
      <p:ext uri="{BB962C8B-B14F-4D97-AF65-F5344CB8AC3E}">
        <p14:creationId xmlns:p14="http://schemas.microsoft.com/office/powerpoint/2010/main" val="2115398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72" tIns="31984" rIns="63972" bIns="31984" rtlCol="0" anchor="ctr"/>
          <a:lstStyle/>
          <a:p>
            <a:pPr marL="0" marR="0" lvl="0" indent="0" algn="ctr" defTabSz="7676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sommes Chubb Fire &amp; Security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891876" y="1185127"/>
            <a:ext cx="5056846" cy="3243527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Nos produits et services protègent les personnes et les biens contre les incendies, ils sauvent des vies.</a:t>
            </a: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Notre ambition est d’être le choix numéro 1 des clients en matière de sécurité incendie en France :</a:t>
            </a: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3" marR="0" lvl="0" indent="-285743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en satisfaisant pleinement nos clients;</a:t>
            </a: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3" marR="0" lvl="0" indent="-285743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en leur apportant un service de qualité;</a:t>
            </a: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3" marR="0" lvl="0" indent="-285743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avec des salariés impliqués et compétents.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 bwMode="auto">
          <a:xfrm>
            <a:off x="8016354" y="3589141"/>
            <a:ext cx="3994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oper Black"/>
                <a:ea typeface="+mn-ea"/>
                <a:cs typeface="+mn-cs"/>
              </a:rPr>
              <a:t>”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ZoneTexte 29"/>
          <p:cNvSpPr txBox="1"/>
          <p:nvPr/>
        </p:nvSpPr>
        <p:spPr bwMode="auto">
          <a:xfrm rot="10800000" flipH="1" flipV="1">
            <a:off x="3891876" y="1015846"/>
            <a:ext cx="440686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oper Black"/>
                <a:ea typeface="+mn-ea"/>
                <a:cs typeface="+mn-cs"/>
              </a:rPr>
              <a:t>“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7501E6B-C54B-42CF-A590-9CBFDAAEC278}"/>
              </a:ext>
            </a:extLst>
          </p:cNvPr>
          <p:cNvGrpSpPr/>
          <p:nvPr/>
        </p:nvGrpSpPr>
        <p:grpSpPr>
          <a:xfrm>
            <a:off x="195278" y="1203598"/>
            <a:ext cx="3302598" cy="2149953"/>
            <a:chOff x="195278" y="1728440"/>
            <a:chExt cx="3302598" cy="2149953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D50E8E0-62A1-497B-94FE-A16C1E969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5278" y="1728440"/>
              <a:ext cx="3302598" cy="922491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29DC511-1BC3-40CD-82B2-3738C5D01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5278" y="2892423"/>
              <a:ext cx="3302598" cy="985970"/>
            </a:xfrm>
            <a:prstGeom prst="rect">
              <a:avLst/>
            </a:prstGeom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3CEE85A4-D85B-471D-A8E3-9AD589E4C22B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19" name="Image 18">
              <a:hlinkClick r:id="rId4" action="ppaction://hlinksldjump"/>
              <a:extLst>
                <a:ext uri="{FF2B5EF4-FFF2-40B4-BE49-F238E27FC236}">
                  <a16:creationId xmlns:a16="http://schemas.microsoft.com/office/drawing/2014/main" id="{102EA157-3F38-4DF7-923F-28636C05D2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0" name="Image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D3A21781-5428-4573-8910-D9A40D6E0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1" name="Image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2691A08E-4619-4C15-8BE2-30898C196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26" name="Espace réservé du numéro de diapositive 4">
            <a:extLst>
              <a:ext uri="{FF2B5EF4-FFF2-40B4-BE49-F238E27FC236}">
                <a16:creationId xmlns:a16="http://schemas.microsoft.com/office/drawing/2014/main" id="{C5CE07E3-25B1-4AA3-A6E2-622556C6B466}"/>
              </a:ext>
            </a:extLst>
          </p:cNvPr>
          <p:cNvSpPr txBox="1">
            <a:spLocks/>
          </p:cNvSpPr>
          <p:nvPr/>
        </p:nvSpPr>
        <p:spPr>
          <a:xfrm>
            <a:off x="0" y="4771966"/>
            <a:ext cx="293282" cy="273844"/>
          </a:xfrm>
          <a:prstGeom prst="rect">
            <a:avLst/>
          </a:prstGeom>
          <a:noFill/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D5BC96-C262-44A9-A0BB-2BDA2E2D380A}" type="slidenum">
              <a:rPr lang="en-US" sz="600" i="1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pPr/>
              <a:t>42</a:t>
            </a:fld>
            <a:endParaRPr lang="en-US" sz="600" i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4520818-A6EE-79B6-D7C8-00242523C0C5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BD340E6-B9F1-048C-611C-2DB384A882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444" y="3656103"/>
            <a:ext cx="888136" cy="34891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1AEB391-AEDF-D0A5-B05F-A9C1A9537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755" y="134365"/>
            <a:ext cx="888136" cy="348911"/>
          </a:xfrm>
          <a:prstGeom prst="rect">
            <a:avLst/>
          </a:prstGeom>
        </p:spPr>
      </p:pic>
      <p:sp>
        <p:nvSpPr>
          <p:cNvPr id="4" name="TextBox 8">
            <a:extLst>
              <a:ext uri="{FF2B5EF4-FFF2-40B4-BE49-F238E27FC236}">
                <a16:creationId xmlns:a16="http://schemas.microsoft.com/office/drawing/2014/main" id="{35AFFD45-2632-2D30-4294-6B2CECFCCD46}"/>
              </a:ext>
            </a:extLst>
          </p:cNvPr>
          <p:cNvSpPr txBox="1"/>
          <p:nvPr/>
        </p:nvSpPr>
        <p:spPr>
          <a:xfrm>
            <a:off x="479959" y="4941431"/>
            <a:ext cx="8181974" cy="9233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marL="0" algn="r"/>
            <a:r>
              <a:rPr lang="en-US" sz="600" dirty="0">
                <a:solidFill>
                  <a:schemeClr val="bg1">
                    <a:lumMod val="85000"/>
                  </a:schemeClr>
                </a:solidFill>
              </a:rPr>
              <a:t>©2023 Chubb Fire &amp; Security.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32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B235D354-A057-4979-A4B8-BBCDC88D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Powered by API GROUP</a:t>
            </a:r>
          </a:p>
        </p:txBody>
      </p:sp>
      <p:sp>
        <p:nvSpPr>
          <p:cNvPr id="17" name="Titre 10">
            <a:extLst>
              <a:ext uri="{FF2B5EF4-FFF2-40B4-BE49-F238E27FC236}">
                <a16:creationId xmlns:a16="http://schemas.microsoft.com/office/drawing/2014/main" id="{2AB9719D-E908-40C5-B505-803BFAEFB355}"/>
              </a:ext>
            </a:extLst>
          </p:cNvPr>
          <p:cNvSpPr txBox="1">
            <a:spLocks/>
          </p:cNvSpPr>
          <p:nvPr/>
        </p:nvSpPr>
        <p:spPr>
          <a:xfrm>
            <a:off x="664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FA0E9765-E359-4234-928A-FD1AFE84D66C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3" name="Image 22">
              <a:hlinkClick r:id="rId3" action="ppaction://hlinksldjump"/>
              <a:extLst>
                <a:ext uri="{FF2B5EF4-FFF2-40B4-BE49-F238E27FC236}">
                  <a16:creationId xmlns:a16="http://schemas.microsoft.com/office/drawing/2014/main" id="{E3B2D829-90A7-4539-84F3-D0B9623D20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4" name="Image 23">
              <a:hlinkClick r:id="rId5" action="ppaction://hlinksldjump"/>
              <a:extLst>
                <a:ext uri="{FF2B5EF4-FFF2-40B4-BE49-F238E27FC236}">
                  <a16:creationId xmlns:a16="http://schemas.microsoft.com/office/drawing/2014/main" id="{FA630C12-4904-4905-BC87-13BC1148B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5" name="Image 24">
              <a:hlinkClick r:id="rId7" action="ppaction://hlinksldjump"/>
              <a:extLst>
                <a:ext uri="{FF2B5EF4-FFF2-40B4-BE49-F238E27FC236}">
                  <a16:creationId xmlns:a16="http://schemas.microsoft.com/office/drawing/2014/main" id="{6A592A64-0EA4-4CEE-A84E-D2B512DC0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84290A5-5CBE-4A22-A7D5-7F650B2F18BB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43</a:t>
            </a:fld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43D66C9-D00F-7A1B-3983-35856A7884DA}"/>
              </a:ext>
            </a:extLst>
          </p:cNvPr>
          <p:cNvGrpSpPr/>
          <p:nvPr/>
        </p:nvGrpSpPr>
        <p:grpSpPr>
          <a:xfrm>
            <a:off x="342897" y="1155153"/>
            <a:ext cx="8629652" cy="2592289"/>
            <a:chOff x="342897" y="1634882"/>
            <a:chExt cx="8629652" cy="2592289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C8D28BC-4490-499F-86B4-B07F5A247288}"/>
                </a:ext>
              </a:extLst>
            </p:cNvPr>
            <p:cNvGrpSpPr/>
            <p:nvPr/>
          </p:nvGrpSpPr>
          <p:grpSpPr>
            <a:xfrm>
              <a:off x="342897" y="1634882"/>
              <a:ext cx="4589143" cy="2592288"/>
              <a:chOff x="342897" y="1489421"/>
              <a:chExt cx="3924149" cy="261762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FBAC21-9F45-3A46-9C30-E54F56423172}"/>
                  </a:ext>
                </a:extLst>
              </p:cNvPr>
              <p:cNvSpPr/>
              <p:nvPr/>
            </p:nvSpPr>
            <p:spPr>
              <a:xfrm>
                <a:off x="342898" y="2323737"/>
                <a:ext cx="3924148" cy="815217"/>
              </a:xfrm>
              <a:prstGeom prst="rect">
                <a:avLst/>
              </a:prstGeom>
              <a:gradFill flip="none" rotWithShape="1">
                <a:gsLst>
                  <a:gs pos="0">
                    <a:srgbClr val="003366">
                      <a:tint val="66000"/>
                      <a:satMod val="160000"/>
                    </a:srgbClr>
                  </a:gs>
                  <a:gs pos="27000">
                    <a:srgbClr val="003366">
                      <a:tint val="44500"/>
                      <a:satMod val="160000"/>
                    </a:srgbClr>
                  </a:gs>
                  <a:gs pos="72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Nous fournissons des services conforme à la règlementation et d'autres services sous contrat à une base solide de clients fidèles du secteur industriel.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ECE314-FD8D-0744-8EFD-F19BD9F2D3F6}"/>
                  </a:ext>
                </a:extLst>
              </p:cNvPr>
              <p:cNvSpPr/>
              <p:nvPr/>
            </p:nvSpPr>
            <p:spPr>
              <a:xfrm>
                <a:off x="342897" y="3291830"/>
                <a:ext cx="3924149" cy="815218"/>
              </a:xfrm>
              <a:prstGeom prst="rect">
                <a:avLst/>
              </a:prstGeom>
              <a:gradFill flip="none" rotWithShape="1">
                <a:gsLst>
                  <a:gs pos="0">
                    <a:srgbClr val="003366">
                      <a:tint val="66000"/>
                      <a:satMod val="160000"/>
                    </a:srgbClr>
                  </a:gs>
                  <a:gs pos="38000">
                    <a:srgbClr val="003366">
                      <a:tint val="44500"/>
                      <a:satMod val="160000"/>
                    </a:srgbClr>
                  </a:gs>
                  <a:gs pos="84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Nous avons une forte culture du leadership animée par des dirigeants audacieux pour fournir des solutions innovantes à nos clients.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938238-A6D1-4140-95AD-C68115640ED4}"/>
                  </a:ext>
                </a:extLst>
              </p:cNvPr>
              <p:cNvSpPr/>
              <p:nvPr/>
            </p:nvSpPr>
            <p:spPr>
              <a:xfrm>
                <a:off x="350425" y="1489421"/>
                <a:ext cx="3916621" cy="681441"/>
              </a:xfrm>
              <a:prstGeom prst="rect">
                <a:avLst/>
              </a:prstGeom>
              <a:gradFill flip="none" rotWithShape="1">
                <a:gsLst>
                  <a:gs pos="0">
                    <a:srgbClr val="003366">
                      <a:tint val="66000"/>
                      <a:satMod val="160000"/>
                    </a:srgbClr>
                  </a:gs>
                  <a:gs pos="27000">
                    <a:srgbClr val="003366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APi</a:t>
                </a:r>
                <a:r>
                  <a:rPr kumimoji="0" lang="fr-F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Group est un fournisseur majeur en services de sécurité et services spécialisés.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8" name="Picture 7" descr="A picture containing outdoor, grass, person, red&#10;&#10;Description automatically generated">
              <a:extLst>
                <a:ext uri="{FF2B5EF4-FFF2-40B4-BE49-F238E27FC236}">
                  <a16:creationId xmlns:a16="http://schemas.microsoft.com/office/drawing/2014/main" id="{7FB75B9A-05D0-9E43-B750-E71E8FD9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alphaModFix amt="35000"/>
            </a:blip>
            <a:stretch>
              <a:fillRect/>
            </a:stretch>
          </p:blipFill>
          <p:spPr>
            <a:xfrm>
              <a:off x="5139980" y="1672125"/>
              <a:ext cx="3832569" cy="25550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C4450E-F2E3-B044-8469-E2FE32EC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92280" y="3562707"/>
              <a:ext cx="1739644" cy="521597"/>
            </a:xfrm>
            <a:prstGeom prst="rect">
              <a:avLst/>
            </a:prstGeom>
            <a:noFill/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F2A03F92-EB55-5E28-272C-3858EA86C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043" y="2886367"/>
              <a:ext cx="774442" cy="537806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88C7DF-51AE-F6B5-CD95-B9ED17ABF35C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Développer de grands leaders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EDF8EFA-39C2-38BC-2D13-5AED9232FA62}"/>
              </a:ext>
            </a:extLst>
          </p:cNvPr>
          <p:cNvGrpSpPr/>
          <p:nvPr/>
        </p:nvGrpSpPr>
        <p:grpSpPr>
          <a:xfrm>
            <a:off x="5652120" y="0"/>
            <a:ext cx="3491216" cy="1155152"/>
            <a:chOff x="5652120" y="0"/>
            <a:chExt cx="3491216" cy="115515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07D53-B884-AEF2-1F18-09EDA4B825B5}"/>
                </a:ext>
              </a:extLst>
            </p:cNvPr>
            <p:cNvSpPr/>
            <p:nvPr/>
          </p:nvSpPr>
          <p:spPr>
            <a:xfrm>
              <a:off x="5652120" y="0"/>
              <a:ext cx="3491216" cy="115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297BEDE-CE1E-4629-EA1C-2B6A482A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76" y="169900"/>
              <a:ext cx="945359" cy="65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DE8998-E9CA-4413-ADB6-2378EC09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Powered by API GROUP 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D8B959A-5882-4217-A661-22B54C8535FC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15" name="Image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E2EE76FD-8236-4572-858A-154A40030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6" name="Image 15">
              <a:hlinkClick r:id="rId5" action="ppaction://hlinksldjump"/>
              <a:extLst>
                <a:ext uri="{FF2B5EF4-FFF2-40B4-BE49-F238E27FC236}">
                  <a16:creationId xmlns:a16="http://schemas.microsoft.com/office/drawing/2014/main" id="{997886AB-6F61-48E4-820D-46EB4F66B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1" name="Image 20">
              <a:hlinkClick r:id="rId7" action="ppaction://hlinksldjump"/>
              <a:extLst>
                <a:ext uri="{FF2B5EF4-FFF2-40B4-BE49-F238E27FC236}">
                  <a16:creationId xmlns:a16="http://schemas.microsoft.com/office/drawing/2014/main" id="{DB118268-5A1D-4B2B-A32D-0499D8F32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BF1221E-534E-E69D-4C76-B952E7FEDB1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4AF29C-1E49-CD70-6DA8-24D1EF7A390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 valeurs fortes et partagées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8BE4518-96AB-203E-E677-6CFC69216232}"/>
              </a:ext>
            </a:extLst>
          </p:cNvPr>
          <p:cNvGrpSpPr/>
          <p:nvPr/>
        </p:nvGrpSpPr>
        <p:grpSpPr>
          <a:xfrm>
            <a:off x="195107" y="1162480"/>
            <a:ext cx="8769380" cy="2677656"/>
            <a:chOff x="195107" y="1536636"/>
            <a:chExt cx="8769380" cy="2677656"/>
          </a:xfrm>
        </p:grpSpPr>
        <p:pic>
          <p:nvPicPr>
            <p:cNvPr id="9" name="Picture 3" descr="A person wearing a hard hat&#10;&#10;Description automatically generated with low confidence">
              <a:extLst>
                <a:ext uri="{FF2B5EF4-FFF2-40B4-BE49-F238E27FC236}">
                  <a16:creationId xmlns:a16="http://schemas.microsoft.com/office/drawing/2014/main" id="{021194B4-3848-0F8E-74D4-C35D0D443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35000"/>
            </a:blip>
            <a:srcRect b="15693"/>
            <a:stretch/>
          </p:blipFill>
          <p:spPr>
            <a:xfrm>
              <a:off x="4204210" y="1536636"/>
              <a:ext cx="4760277" cy="2677656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7940D5-404A-84EE-2A0D-9E5B269680D8}"/>
                </a:ext>
              </a:extLst>
            </p:cNvPr>
            <p:cNvSpPr txBox="1"/>
            <p:nvPr/>
          </p:nvSpPr>
          <p:spPr>
            <a:xfrm>
              <a:off x="219515" y="1723476"/>
              <a:ext cx="582864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Sécurité, santé et bien-être de nos collaborateurs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Relations bienveillantes et durables avec les autres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Honnêteté et intégrité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Excellence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Bonne humeur au travail et avec chacun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Allier l’agilité des petites structures avec les avantages des grands groupes.</a:t>
              </a:r>
            </a:p>
          </p:txBody>
        </p:sp>
        <p:pic>
          <p:nvPicPr>
            <p:cNvPr id="18" name="Picture 3" descr="A person wearing a hard hat&#10;&#10;Description automatically generated with low confidence">
              <a:extLst>
                <a:ext uri="{FF2B5EF4-FFF2-40B4-BE49-F238E27FC236}">
                  <a16:creationId xmlns:a16="http://schemas.microsoft.com/office/drawing/2014/main" id="{DD2F84FE-C73D-F028-E759-9CADFBD02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alphaModFix amt="35000"/>
            </a:blip>
            <a:srcRect b="15693"/>
            <a:stretch/>
          </p:blipFill>
          <p:spPr>
            <a:xfrm>
              <a:off x="195107" y="1536636"/>
              <a:ext cx="4760277" cy="2677656"/>
            </a:xfrm>
            <a:prstGeom prst="rect">
              <a:avLst/>
            </a:prstGeom>
          </p:spPr>
        </p:pic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DF766545-8FD3-7563-F940-4A4032585D1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43" y="2460403"/>
            <a:ext cx="774442" cy="53780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91846344-B09F-DC41-8862-C18C53E3DE23}"/>
              </a:ext>
            </a:extLst>
          </p:cNvPr>
          <p:cNvGrpSpPr/>
          <p:nvPr/>
        </p:nvGrpSpPr>
        <p:grpSpPr>
          <a:xfrm>
            <a:off x="5652120" y="0"/>
            <a:ext cx="3491216" cy="1155152"/>
            <a:chOff x="5652120" y="0"/>
            <a:chExt cx="3491216" cy="11551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26F5BD-588D-1654-58DB-1A5BEBDDB8D8}"/>
                </a:ext>
              </a:extLst>
            </p:cNvPr>
            <p:cNvSpPr/>
            <p:nvPr/>
          </p:nvSpPr>
          <p:spPr>
            <a:xfrm>
              <a:off x="5652120" y="0"/>
              <a:ext cx="3491216" cy="115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0F293BBF-D963-1C50-3E49-0F1DC93EB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76" y="169900"/>
              <a:ext cx="945359" cy="65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9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4A788-76DA-4D4F-A5B1-C9C70703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valeurs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0BC7507-7A58-41D6-AB69-BDFE833E67A2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1" name="Image 20">
              <a:hlinkClick r:id="rId3" action="ppaction://hlinksldjump"/>
              <a:extLst>
                <a:ext uri="{FF2B5EF4-FFF2-40B4-BE49-F238E27FC236}">
                  <a16:creationId xmlns:a16="http://schemas.microsoft.com/office/drawing/2014/main" id="{1D5887BF-BE14-4DCA-81AC-4332E44EB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7" name="Image 26">
              <a:hlinkClick r:id="rId5" action="ppaction://hlinksldjump"/>
              <a:extLst>
                <a:ext uri="{FF2B5EF4-FFF2-40B4-BE49-F238E27FC236}">
                  <a16:creationId xmlns:a16="http://schemas.microsoft.com/office/drawing/2014/main" id="{C26EBB37-31E0-44EE-8A36-09681ED7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8" name="Image 27">
              <a:hlinkClick r:id="rId7" action="ppaction://hlinksldjump"/>
              <a:extLst>
                <a:ext uri="{FF2B5EF4-FFF2-40B4-BE49-F238E27FC236}">
                  <a16:creationId xmlns:a16="http://schemas.microsoft.com/office/drawing/2014/main" id="{D6E18108-930B-461A-AD50-CC25F389E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E09D8AA-FE39-B1A6-EBE0-20C0E463A752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45</a:t>
            </a:fld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D61BA14-7310-9B02-0298-9C233184CA6B}"/>
              </a:ext>
            </a:extLst>
          </p:cNvPr>
          <p:cNvGrpSpPr/>
          <p:nvPr/>
        </p:nvGrpSpPr>
        <p:grpSpPr>
          <a:xfrm>
            <a:off x="193981" y="1155153"/>
            <a:ext cx="8777124" cy="3051340"/>
            <a:chOff x="193981" y="1672125"/>
            <a:chExt cx="8777124" cy="305134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183687-3CA4-244B-A2CD-7AA9C1042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19" b="4934"/>
            <a:stretch/>
          </p:blipFill>
          <p:spPr>
            <a:xfrm>
              <a:off x="4677605" y="1672125"/>
              <a:ext cx="3104819" cy="222169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C911D53-FFBD-4F4C-8703-318F1A683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619"/>
            <a:stretch/>
          </p:blipFill>
          <p:spPr>
            <a:xfrm>
              <a:off x="7063743" y="1672126"/>
              <a:ext cx="1728451" cy="222169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9D9A14-A0D9-D743-887F-0B0B57CC2B65}"/>
                </a:ext>
              </a:extLst>
            </p:cNvPr>
            <p:cNvSpPr/>
            <p:nvPr/>
          </p:nvSpPr>
          <p:spPr bwMode="auto">
            <a:xfrm>
              <a:off x="4677603" y="3395280"/>
              <a:ext cx="4280264" cy="13281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11B1404-ED94-4C27-9C2F-8DC698F57D91}"/>
                </a:ext>
              </a:extLst>
            </p:cNvPr>
            <p:cNvSpPr txBox="1"/>
            <p:nvPr/>
          </p:nvSpPr>
          <p:spPr>
            <a:xfrm>
              <a:off x="4677605" y="3395280"/>
              <a:ext cx="4293500" cy="1302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prstClr val="black"/>
                </a:buClr>
                <a:buSzPct val="100000"/>
                <a:buFont typeface="Arial" pitchFamily="34" charset="0"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Engagé à :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protéger la santé et la sécurité de nos collaborateurs, clients et sous-traitants;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protéger l'environnement;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procurer un environnement de travail sécurisé à nos collaborateurs;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veiller à ce que nos produits et services soient sûrs.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D0E5B9-D6E0-DD4D-B8D4-CE2BB29DFDD1}"/>
                </a:ext>
              </a:extLst>
            </p:cNvPr>
            <p:cNvSpPr/>
            <p:nvPr/>
          </p:nvSpPr>
          <p:spPr bwMode="auto">
            <a:xfrm>
              <a:off x="4677603" y="1672126"/>
              <a:ext cx="4293501" cy="321730"/>
            </a:xfrm>
            <a:prstGeom prst="rect">
              <a:avLst/>
            </a:prstGeom>
            <a:solidFill>
              <a:srgbClr val="0067B1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E261F7-2546-2D49-A57C-A683A26658DB}"/>
                </a:ext>
              </a:extLst>
            </p:cNvPr>
            <p:cNvSpPr txBox="1"/>
            <p:nvPr/>
          </p:nvSpPr>
          <p:spPr>
            <a:xfrm>
              <a:off x="4677605" y="1672126"/>
              <a:ext cx="3163256" cy="300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7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SANTE &amp; SECURITE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C922E1E-D753-0C49-B0B2-FECE2AEFB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5"/>
            <a:stretch/>
          </p:blipFill>
          <p:spPr>
            <a:xfrm>
              <a:off x="193981" y="1672126"/>
              <a:ext cx="3730319" cy="2224616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547627-DEE4-054D-8391-3778D2B0D204}"/>
                </a:ext>
              </a:extLst>
            </p:cNvPr>
            <p:cNvSpPr/>
            <p:nvPr/>
          </p:nvSpPr>
          <p:spPr bwMode="auto">
            <a:xfrm>
              <a:off x="200055" y="1672126"/>
              <a:ext cx="3724245" cy="321730"/>
            </a:xfrm>
            <a:prstGeom prst="rect">
              <a:avLst/>
            </a:prstGeom>
            <a:solidFill>
              <a:srgbClr val="0067B1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518C63-8A64-814C-ACC5-D5D12185F490}"/>
                </a:ext>
              </a:extLst>
            </p:cNvPr>
            <p:cNvSpPr txBox="1"/>
            <p:nvPr/>
          </p:nvSpPr>
          <p:spPr>
            <a:xfrm>
              <a:off x="200055" y="1672125"/>
              <a:ext cx="332137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7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ETHIQUE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4A86A2-7A10-2D4C-9FA9-C38508E93BCD}"/>
                </a:ext>
              </a:extLst>
            </p:cNvPr>
            <p:cNvSpPr/>
            <p:nvPr/>
          </p:nvSpPr>
          <p:spPr bwMode="auto">
            <a:xfrm>
              <a:off x="200052" y="3395280"/>
              <a:ext cx="3724248" cy="13281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FF81EF2-0686-4EBA-968D-B1C1EB34642F}"/>
                </a:ext>
              </a:extLst>
            </p:cNvPr>
            <p:cNvSpPr txBox="1"/>
            <p:nvPr/>
          </p:nvSpPr>
          <p:spPr>
            <a:xfrm>
              <a:off x="206675" y="4021093"/>
              <a:ext cx="4130194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Culture éthique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Audit et qualité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Soutien des communautés où nous sommes implantés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1546412-03A6-901C-36D5-9B55C414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223" y="2127143"/>
              <a:ext cx="774442" cy="537806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8960FE0-976B-CB49-843D-251A565312B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 valeurs fortes et partagées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2D7691F-9D60-A8EA-B1C9-5CC1B8CDE895}"/>
              </a:ext>
            </a:extLst>
          </p:cNvPr>
          <p:cNvGrpSpPr/>
          <p:nvPr/>
        </p:nvGrpSpPr>
        <p:grpSpPr>
          <a:xfrm>
            <a:off x="5652120" y="0"/>
            <a:ext cx="3491216" cy="1155152"/>
            <a:chOff x="5652120" y="0"/>
            <a:chExt cx="3491216" cy="11551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6702D-ABC6-2D47-4079-B930C14FE53F}"/>
                </a:ext>
              </a:extLst>
            </p:cNvPr>
            <p:cNvSpPr/>
            <p:nvPr/>
          </p:nvSpPr>
          <p:spPr>
            <a:xfrm>
              <a:off x="5652120" y="0"/>
              <a:ext cx="3491216" cy="115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65DFBD0-F2F7-EFCF-08EF-7F214CD6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76" y="169900"/>
              <a:ext cx="945359" cy="65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56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F96A9535-DE1F-1D68-CABA-201F81A48886}"/>
              </a:ext>
            </a:extLst>
          </p:cNvPr>
          <p:cNvGrpSpPr/>
          <p:nvPr/>
        </p:nvGrpSpPr>
        <p:grpSpPr>
          <a:xfrm>
            <a:off x="107504" y="1155153"/>
            <a:ext cx="8899348" cy="3096344"/>
            <a:chOff x="107504" y="1491630"/>
            <a:chExt cx="8899348" cy="309634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B91DB9-B395-48A9-AA65-8EBAB97EA472}"/>
                </a:ext>
              </a:extLst>
            </p:cNvPr>
            <p:cNvSpPr/>
            <p:nvPr/>
          </p:nvSpPr>
          <p:spPr>
            <a:xfrm>
              <a:off x="107504" y="1491630"/>
              <a:ext cx="8899348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D5A4EF-5C48-413C-A2E4-3DF5517F07FC}"/>
                </a:ext>
              </a:extLst>
            </p:cNvPr>
            <p:cNvSpPr/>
            <p:nvPr/>
          </p:nvSpPr>
          <p:spPr>
            <a:xfrm>
              <a:off x="179512" y="1548003"/>
              <a:ext cx="1665862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1818  </a:t>
              </a: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Charles &amp; Jeremiah Chubb, </a:t>
              </a: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deux frères, inventent </a:t>
              </a: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la 1</a:t>
              </a:r>
              <a:r>
                <a:rPr kumimoji="0" lang="fr-FR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ère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 serrure sécurisée.</a:t>
              </a:r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B8ED2120-AF85-424A-9F82-8E5F3F3070E7}"/>
                </a:ext>
              </a:extLst>
            </p:cNvPr>
            <p:cNvGrpSpPr/>
            <p:nvPr/>
          </p:nvGrpSpPr>
          <p:grpSpPr>
            <a:xfrm>
              <a:off x="2322478" y="1573323"/>
              <a:ext cx="6408711" cy="2932959"/>
              <a:chOff x="2267744" y="1584175"/>
              <a:chExt cx="6408711" cy="2932959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0532E58-7C67-46E5-B4C5-EA17B85A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30" name="Image 29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2002AF99-90ED-4522-92E9-916D840C72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2"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57" y="2395203"/>
              <a:ext cx="1032173" cy="103217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D06DF7-B99F-444C-AE52-065DD38EB41A}"/>
                </a:ext>
              </a:extLst>
            </p:cNvPr>
            <p:cNvSpPr/>
            <p:nvPr/>
          </p:nvSpPr>
          <p:spPr>
            <a:xfrm>
              <a:off x="1986273" y="1891118"/>
              <a:ext cx="6808453" cy="25512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1638C0-1FD4-48BF-9ECE-A0799CA8F1D8}"/>
                </a:ext>
              </a:extLst>
            </p:cNvPr>
            <p:cNvSpPr/>
            <p:nvPr/>
          </p:nvSpPr>
          <p:spPr>
            <a:xfrm>
              <a:off x="1986273" y="1637202"/>
              <a:ext cx="680845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2018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50DD3E-83DB-4070-BEA8-C1A3F5F25118}"/>
                </a:ext>
              </a:extLst>
            </p:cNvPr>
            <p:cNvSpPr/>
            <p:nvPr/>
          </p:nvSpPr>
          <p:spPr>
            <a:xfrm>
              <a:off x="1986273" y="1860067"/>
              <a:ext cx="6808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Chubb Fire &amp; Security est présent dans plus 17 pays </a:t>
              </a: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498E3F6-DE0E-4C96-9983-5DB706692CE1}"/>
                </a:ext>
              </a:extLst>
            </p:cNvPr>
            <p:cNvGrpSpPr/>
            <p:nvPr/>
          </p:nvGrpSpPr>
          <p:grpSpPr>
            <a:xfrm>
              <a:off x="2066363" y="2412046"/>
              <a:ext cx="6588122" cy="1687190"/>
              <a:chOff x="2179685" y="2180704"/>
              <a:chExt cx="6588122" cy="1687190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1FE5B41A-ADA0-4C71-BED7-71BB53D23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1521" y="2180704"/>
                <a:ext cx="2946286" cy="168719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12196831-6CA1-43DE-B34E-9097E9B6B445}"/>
                  </a:ext>
                </a:extLst>
              </p:cNvPr>
              <p:cNvGrpSpPr/>
              <p:nvPr/>
            </p:nvGrpSpPr>
            <p:grpSpPr>
              <a:xfrm>
                <a:off x="2179685" y="2193000"/>
                <a:ext cx="3301607" cy="1662598"/>
                <a:chOff x="2406507" y="2268123"/>
                <a:chExt cx="3301607" cy="1662598"/>
              </a:xfrm>
            </p:grpSpPr>
            <p:pic>
              <p:nvPicPr>
                <p:cNvPr id="26" name="Image 25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06BA074A-1BFC-4CCE-A6DA-1889FCABD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6507" y="2271258"/>
                  <a:ext cx="896665" cy="1103441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7" name="Image 26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B932F293-1654-4D52-8F77-F35D311A7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8077" y="2268123"/>
                  <a:ext cx="930818" cy="1097158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" name="Image 27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D1DCF946-183C-4AB5-B64B-3FC98B2AF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9655" y="2925665"/>
                  <a:ext cx="926944" cy="999040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9" name="Image 28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B5BE8249-1C9C-4E72-A2E1-53FE70510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2170" y="2268123"/>
                  <a:ext cx="878847" cy="1103442"/>
                </a:xfrm>
                <a:prstGeom prst="rect">
                  <a:avLst/>
                </a:prstGeom>
              </p:spPr>
            </p:pic>
            <p:pic>
              <p:nvPicPr>
                <p:cNvPr id="36" name="Image 35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E5300DBC-9A84-4217-8B1A-28C42C73FF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1227" y="2915951"/>
                  <a:ext cx="955315" cy="999040"/>
                </a:xfrm>
                <a:prstGeom prst="rect">
                  <a:avLst/>
                </a:prstGeom>
              </p:spPr>
            </p:pic>
            <p:pic>
              <p:nvPicPr>
                <p:cNvPr id="37" name="Image 36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FB1680EF-6597-4BBA-9DD4-0D9FB4AC31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1170" y="2914515"/>
                  <a:ext cx="926944" cy="101620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46A0CD0F-154B-4740-9E1F-6A3F4536A9BE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32" name="Image 31">
              <a:hlinkClick r:id="rId12" action="ppaction://hlinksldjump"/>
              <a:extLst>
                <a:ext uri="{FF2B5EF4-FFF2-40B4-BE49-F238E27FC236}">
                  <a16:creationId xmlns:a16="http://schemas.microsoft.com/office/drawing/2014/main" id="{03FD3B9A-4F45-4EF7-B8AB-8C11723C98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33" name="Image 32">
              <a:hlinkClick r:id="rId14" action="ppaction://hlinksldjump"/>
              <a:extLst>
                <a:ext uri="{FF2B5EF4-FFF2-40B4-BE49-F238E27FC236}">
                  <a16:creationId xmlns:a16="http://schemas.microsoft.com/office/drawing/2014/main" id="{2B8C9C47-CED7-459D-9030-C08570C69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34" name="Image 33">
              <a:hlinkClick r:id="rId16" action="ppaction://hlinksldjump"/>
              <a:extLst>
                <a:ext uri="{FF2B5EF4-FFF2-40B4-BE49-F238E27FC236}">
                  <a16:creationId xmlns:a16="http://schemas.microsoft.com/office/drawing/2014/main" id="{7E327FB0-8670-4187-8258-BB3904D974D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B8C4345-EEF5-5DDD-0397-172EC8266C6D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BCF0504-DF50-DC05-7CF3-CD68D9E1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Fire &amp; Security Group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4E3A5-70C6-65B5-3EF6-92DEACBB57B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Historique et représentation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FD39A75-530C-30C8-A010-3359E264718E}"/>
              </a:ext>
            </a:extLst>
          </p:cNvPr>
          <p:cNvGrpSpPr/>
          <p:nvPr/>
        </p:nvGrpSpPr>
        <p:grpSpPr>
          <a:xfrm>
            <a:off x="5652120" y="0"/>
            <a:ext cx="3491216" cy="1155152"/>
            <a:chOff x="5652120" y="0"/>
            <a:chExt cx="3491216" cy="11551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F79E09-BB3A-B149-35E7-45098C4FD3A7}"/>
                </a:ext>
              </a:extLst>
            </p:cNvPr>
            <p:cNvSpPr/>
            <p:nvPr/>
          </p:nvSpPr>
          <p:spPr>
            <a:xfrm>
              <a:off x="5652120" y="0"/>
              <a:ext cx="3491216" cy="115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6186669-E803-014E-F20B-EDE87A4F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76" y="169900"/>
              <a:ext cx="945359" cy="656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5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e 22">
            <a:extLst>
              <a:ext uri="{FF2B5EF4-FFF2-40B4-BE49-F238E27FC236}">
                <a16:creationId xmlns:a16="http://schemas.microsoft.com/office/drawing/2014/main" id="{6514D73F-8F60-422A-8517-5C396CA0472C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4" name="Image 23">
              <a:hlinkClick r:id="rId2" action="ppaction://hlinksldjump"/>
              <a:extLst>
                <a:ext uri="{FF2B5EF4-FFF2-40B4-BE49-F238E27FC236}">
                  <a16:creationId xmlns:a16="http://schemas.microsoft.com/office/drawing/2014/main" id="{F7292DBE-7401-488C-9847-1A3F074BE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30" name="Image 29">
              <a:hlinkClick r:id="rId4" action="ppaction://hlinksldjump"/>
              <a:extLst>
                <a:ext uri="{FF2B5EF4-FFF2-40B4-BE49-F238E27FC236}">
                  <a16:creationId xmlns:a16="http://schemas.microsoft.com/office/drawing/2014/main" id="{15A50325-000D-47F0-8634-87DDDD5D4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31" name="Image 30">
              <a:hlinkClick r:id="rId6" action="ppaction://hlinksldjump"/>
              <a:extLst>
                <a:ext uri="{FF2B5EF4-FFF2-40B4-BE49-F238E27FC236}">
                  <a16:creationId xmlns:a16="http://schemas.microsoft.com/office/drawing/2014/main" id="{9C31999C-6E18-41D6-9AA1-D1692E2DB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1A7A88D-C9E5-52B7-89EA-ED3116B189B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3B02601-99B7-1AE7-F4F6-66741502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Fire &amp; Security Group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F6C43089-2B94-3E6A-DFE4-9E614B313209}"/>
              </a:ext>
            </a:extLst>
          </p:cNvPr>
          <p:cNvGrpSpPr/>
          <p:nvPr/>
        </p:nvGrpSpPr>
        <p:grpSpPr>
          <a:xfrm>
            <a:off x="107504" y="1155153"/>
            <a:ext cx="8899348" cy="3113377"/>
            <a:chOff x="107504" y="1474597"/>
            <a:chExt cx="8899348" cy="3113377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EA7641F4-657F-3BC6-6C30-DC1F4CE20805}"/>
                </a:ext>
              </a:extLst>
            </p:cNvPr>
            <p:cNvGrpSpPr/>
            <p:nvPr/>
          </p:nvGrpSpPr>
          <p:grpSpPr>
            <a:xfrm>
              <a:off x="378262" y="1573323"/>
              <a:ext cx="8352927" cy="2932959"/>
              <a:chOff x="323528" y="1584175"/>
              <a:chExt cx="8352927" cy="2932959"/>
            </a:xfrm>
          </p:grpSpPr>
          <p:pic>
            <p:nvPicPr>
              <p:cNvPr id="83" name="Image 82" descr="Une image contenant intérieur, plafond, place&#10;&#10;Description générée automatiquement">
                <a:extLst>
                  <a:ext uri="{FF2B5EF4-FFF2-40B4-BE49-F238E27FC236}">
                    <a16:creationId xmlns:a16="http://schemas.microsoft.com/office/drawing/2014/main" id="{A27BC3A6-57B9-D0A2-F7BB-9A11E526E3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528" y="1584175"/>
                <a:ext cx="3600400" cy="2923869"/>
              </a:xfrm>
              <a:prstGeom prst="rect">
                <a:avLst/>
              </a:prstGeom>
            </p:spPr>
          </p:pic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1634FEE6-B466-BE04-8E50-B3D45E553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85" name="Image 84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8D7A402A-DAB2-A727-A88F-4EAEED7B0F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5D0B4A-CD41-F015-E888-2AD37E6151D2}"/>
                </a:ext>
              </a:extLst>
            </p:cNvPr>
            <p:cNvSpPr/>
            <p:nvPr/>
          </p:nvSpPr>
          <p:spPr>
            <a:xfrm>
              <a:off x="107504" y="1491630"/>
              <a:ext cx="8899348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2E10FAE-C5A7-F553-88F4-8951CB917E49}"/>
                </a:ext>
              </a:extLst>
            </p:cNvPr>
            <p:cNvSpPr/>
            <p:nvPr/>
          </p:nvSpPr>
          <p:spPr>
            <a:xfrm>
              <a:off x="634603" y="1489431"/>
              <a:ext cx="784887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1200" cap="small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Pentagone 63">
              <a:extLst>
                <a:ext uri="{FF2B5EF4-FFF2-40B4-BE49-F238E27FC236}">
                  <a16:creationId xmlns:a16="http://schemas.microsoft.com/office/drawing/2014/main" id="{E2BEF1F4-BC06-40D5-0CF3-B766BE0B894F}"/>
                </a:ext>
              </a:extLst>
            </p:cNvPr>
            <p:cNvSpPr/>
            <p:nvPr/>
          </p:nvSpPr>
          <p:spPr>
            <a:xfrm rot="10800000">
              <a:off x="236153" y="1491630"/>
              <a:ext cx="334800" cy="36004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Pentagone 66">
              <a:extLst>
                <a:ext uri="{FF2B5EF4-FFF2-40B4-BE49-F238E27FC236}">
                  <a16:creationId xmlns:a16="http://schemas.microsoft.com/office/drawing/2014/main" id="{17F3B94E-5795-6B0D-F8A9-9D792D9C1803}"/>
                </a:ext>
              </a:extLst>
            </p:cNvPr>
            <p:cNvSpPr/>
            <p:nvPr/>
          </p:nvSpPr>
          <p:spPr>
            <a:xfrm>
              <a:off x="8547124" y="1491630"/>
              <a:ext cx="334800" cy="36004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C8BCFAB-2696-ABAF-AD3C-E4A67CD9A86A}"/>
                </a:ext>
              </a:extLst>
            </p:cNvPr>
            <p:cNvSpPr/>
            <p:nvPr/>
          </p:nvSpPr>
          <p:spPr>
            <a:xfrm>
              <a:off x="634601" y="1491631"/>
              <a:ext cx="78488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Protection Incendie | 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Détection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Incendie | 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Sécurité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Electronique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| 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Téléservices</a:t>
              </a:r>
            </a:p>
          </p:txBody>
        </p:sp>
        <p:pic>
          <p:nvPicPr>
            <p:cNvPr id="74" name="Picture 36" descr="IBT-Icons-peeps.png">
              <a:extLst>
                <a:ext uri="{FF2B5EF4-FFF2-40B4-BE49-F238E27FC236}">
                  <a16:creationId xmlns:a16="http://schemas.microsoft.com/office/drawing/2014/main" id="{1585414A-0505-FCFD-F023-596A755C1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0663" y="1474597"/>
              <a:ext cx="333157" cy="389708"/>
            </a:xfrm>
            <a:prstGeom prst="rect">
              <a:avLst/>
            </a:prstGeom>
          </p:spPr>
        </p:pic>
        <p:pic>
          <p:nvPicPr>
            <p:cNvPr id="75" name="Picture 32" descr="IBT-Icons-building.png">
              <a:extLst>
                <a:ext uri="{FF2B5EF4-FFF2-40B4-BE49-F238E27FC236}">
                  <a16:creationId xmlns:a16="http://schemas.microsoft.com/office/drawing/2014/main" id="{E41D36FB-165D-3FAC-8D7B-DD7DCA4D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269" y="1527634"/>
              <a:ext cx="242474" cy="283632"/>
            </a:xfrm>
            <a:prstGeom prst="rect">
              <a:avLst/>
            </a:prstGeom>
          </p:spPr>
        </p:pic>
        <p:pic>
          <p:nvPicPr>
            <p:cNvPr id="76" name="Picture 36" descr="IBT-Icons-peeps.png">
              <a:extLst>
                <a:ext uri="{FF2B5EF4-FFF2-40B4-BE49-F238E27FC236}">
                  <a16:creationId xmlns:a16="http://schemas.microsoft.com/office/drawing/2014/main" id="{B98FBFE6-4092-AE35-367A-18A932B5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867" y="1474597"/>
              <a:ext cx="333157" cy="389708"/>
            </a:xfrm>
            <a:prstGeom prst="rect">
              <a:avLst/>
            </a:prstGeom>
          </p:spPr>
        </p:pic>
        <p:pic>
          <p:nvPicPr>
            <p:cNvPr id="77" name="Picture 32" descr="IBT-Icons-building.png">
              <a:extLst>
                <a:ext uri="{FF2B5EF4-FFF2-40B4-BE49-F238E27FC236}">
                  <a16:creationId xmlns:a16="http://schemas.microsoft.com/office/drawing/2014/main" id="{405DAB94-C695-556C-47B7-669EF6DF3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99" y="1527634"/>
              <a:ext cx="242474" cy="283632"/>
            </a:xfrm>
            <a:prstGeom prst="rect">
              <a:avLst/>
            </a:prstGeom>
          </p:spPr>
        </p:pic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33BCE7AC-B096-F285-DFED-5D20572F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7749" y="1937944"/>
              <a:ext cx="4273608" cy="2403904"/>
            </a:xfrm>
            <a:prstGeom prst="rect">
              <a:avLst/>
            </a:prstGeom>
          </p:spPr>
        </p:pic>
        <p:pic>
          <p:nvPicPr>
            <p:cNvPr id="79" name="Image 78" descr="Une image contenant texte, moniteur, ciel nocturne&#10;&#10;Description générée automatiquement">
              <a:extLst>
                <a:ext uri="{FF2B5EF4-FFF2-40B4-BE49-F238E27FC236}">
                  <a16:creationId xmlns:a16="http://schemas.microsoft.com/office/drawing/2014/main" id="{33EFD1C5-3E4D-F20D-F2B0-24F4E9E7F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5" r="8069"/>
            <a:stretch/>
          </p:blipFill>
          <p:spPr>
            <a:xfrm>
              <a:off x="467544" y="3269760"/>
              <a:ext cx="1878826" cy="1072088"/>
            </a:xfrm>
            <a:prstGeom prst="rect">
              <a:avLst/>
            </a:prstGeom>
          </p:spPr>
        </p:pic>
        <p:pic>
          <p:nvPicPr>
            <p:cNvPr id="80" name="Image 79" descr="Une image contenant texte, objet d’extérieur, ciel nocturne&#10;&#10;Description générée automatiquement">
              <a:extLst>
                <a:ext uri="{FF2B5EF4-FFF2-40B4-BE49-F238E27FC236}">
                  <a16:creationId xmlns:a16="http://schemas.microsoft.com/office/drawing/2014/main" id="{4CDE5271-7F2F-031C-DC14-BF93496E1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4563" y="3269760"/>
              <a:ext cx="1888378" cy="1072088"/>
            </a:xfrm>
            <a:prstGeom prst="rect">
              <a:avLst/>
            </a:prstGeom>
          </p:spPr>
        </p:pic>
        <p:pic>
          <p:nvPicPr>
            <p:cNvPr id="81" name="Image 80" descr="Une image contenant texte, intérieur&#10;&#10;Description générée automatiquement">
              <a:extLst>
                <a:ext uri="{FF2B5EF4-FFF2-40B4-BE49-F238E27FC236}">
                  <a16:creationId xmlns:a16="http://schemas.microsoft.com/office/drawing/2014/main" id="{9E2D04E8-0AE9-6F5B-91C3-CE5ABCE74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7430"/>
            <a:stretch/>
          </p:blipFill>
          <p:spPr>
            <a:xfrm>
              <a:off x="2394562" y="1942564"/>
              <a:ext cx="1888378" cy="1067468"/>
            </a:xfrm>
            <a:prstGeom prst="rect">
              <a:avLst/>
            </a:prstGeom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5C198F32-A423-957F-6119-F46CE6738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35" y="2254991"/>
              <a:ext cx="1804844" cy="442615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2A4615BF-69E9-2648-E101-904DD827563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Chubb Fire &amp; Security, Monde et France</a:t>
            </a:r>
          </a:p>
        </p:txBody>
      </p:sp>
    </p:spTree>
    <p:extLst>
      <p:ext uri="{BB962C8B-B14F-4D97-AF65-F5344CB8AC3E}">
        <p14:creationId xmlns:p14="http://schemas.microsoft.com/office/powerpoint/2010/main" val="41753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ABDF9B-758D-5EFF-8382-60C9085392DD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8A79EF7-CE42-A725-643B-188978C8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Fire &amp; Security Group</a:t>
            </a:r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D43770F3-B05E-14FE-A174-FB978421DE69}"/>
              </a:ext>
            </a:extLst>
          </p:cNvPr>
          <p:cNvGrpSpPr/>
          <p:nvPr/>
        </p:nvGrpSpPr>
        <p:grpSpPr>
          <a:xfrm>
            <a:off x="107504" y="1155153"/>
            <a:ext cx="8774420" cy="3427237"/>
            <a:chOff x="107504" y="1474596"/>
            <a:chExt cx="8774420" cy="3427237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64CD672F-8E9B-47D8-346C-1ED85048A8A4}"/>
                </a:ext>
              </a:extLst>
            </p:cNvPr>
            <p:cNvGrpSpPr/>
            <p:nvPr/>
          </p:nvGrpSpPr>
          <p:grpSpPr>
            <a:xfrm>
              <a:off x="378262" y="1573323"/>
              <a:ext cx="8352927" cy="2932959"/>
              <a:chOff x="323528" y="1584175"/>
              <a:chExt cx="8352927" cy="2932959"/>
            </a:xfrm>
          </p:grpSpPr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26DD6578-9FCD-17F7-527B-0496AA404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124" name="Image 123" descr="Une image contenant intérieur, plafond, place&#10;&#10;Description générée automatiquement">
                <a:extLst>
                  <a:ext uri="{FF2B5EF4-FFF2-40B4-BE49-F238E27FC236}">
                    <a16:creationId xmlns:a16="http://schemas.microsoft.com/office/drawing/2014/main" id="{86B76D4C-A85B-D10D-CD83-E830DBA7D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528" y="1584175"/>
                <a:ext cx="3600400" cy="2923869"/>
              </a:xfrm>
              <a:prstGeom prst="rect">
                <a:avLst/>
              </a:prstGeom>
            </p:spPr>
          </p:pic>
          <p:pic>
            <p:nvPicPr>
              <p:cNvPr id="125" name="Image 124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3B7EC110-C9B8-9C28-E62A-85F0E8D382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F234D4-3446-2F65-6A03-C555A227E529}"/>
                </a:ext>
              </a:extLst>
            </p:cNvPr>
            <p:cNvSpPr/>
            <p:nvPr/>
          </p:nvSpPr>
          <p:spPr>
            <a:xfrm>
              <a:off x="107504" y="1491630"/>
              <a:ext cx="8765793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5F78D336-E1F8-FEC8-70EA-D1B481A85FAF}"/>
                </a:ext>
              </a:extLst>
            </p:cNvPr>
            <p:cNvGrpSpPr/>
            <p:nvPr/>
          </p:nvGrpSpPr>
          <p:grpSpPr>
            <a:xfrm>
              <a:off x="5538999" y="2177594"/>
              <a:ext cx="3244379" cy="1830729"/>
              <a:chOff x="5504085" y="2541221"/>
              <a:chExt cx="3244379" cy="1830729"/>
            </a:xfrm>
          </p:grpSpPr>
          <p:pic>
            <p:nvPicPr>
              <p:cNvPr id="121" name="Image 120">
                <a:extLst>
                  <a:ext uri="{FF2B5EF4-FFF2-40B4-BE49-F238E27FC236}">
                    <a16:creationId xmlns:a16="http://schemas.microsoft.com/office/drawing/2014/main" id="{48BDA2C1-D9BD-B8B6-B41A-2D6F7A88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04085" y="2541221"/>
                <a:ext cx="3244379" cy="1830729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2" name="Image 121">
                <a:extLst>
                  <a:ext uri="{FF2B5EF4-FFF2-40B4-BE49-F238E27FC236}">
                    <a16:creationId xmlns:a16="http://schemas.microsoft.com/office/drawing/2014/main" id="{81C123E9-1080-2853-962F-7082F6B0A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9780" y="2609092"/>
                <a:ext cx="761082" cy="761082"/>
              </a:xfrm>
              <a:prstGeom prst="rect">
                <a:avLst/>
              </a:prstGeom>
            </p:spPr>
          </p:pic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63139B-9789-F32F-58BB-4DECA1CFCFFB}"/>
                </a:ext>
              </a:extLst>
            </p:cNvPr>
            <p:cNvSpPr/>
            <p:nvPr/>
          </p:nvSpPr>
          <p:spPr>
            <a:xfrm>
              <a:off x="5156711" y="2428314"/>
              <a:ext cx="27934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800" cap="small" baseline="30000" dirty="0">
                  <a:solidFill>
                    <a:srgbClr val="EEECE1">
                      <a:lumMod val="25000"/>
                    </a:srgbClr>
                  </a:solidFill>
                </a:rPr>
                <a:t>(1)</a:t>
              </a:r>
              <a:endParaRPr lang="fr-FR" sz="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0CF5E4A-BD8C-9540-EDFC-AB80A92CB2E3}"/>
                </a:ext>
              </a:extLst>
            </p:cNvPr>
            <p:cNvSpPr/>
            <p:nvPr/>
          </p:nvSpPr>
          <p:spPr>
            <a:xfrm>
              <a:off x="634603" y="1489430"/>
              <a:ext cx="784887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cap="small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5" name="Pentagone 63">
              <a:extLst>
                <a:ext uri="{FF2B5EF4-FFF2-40B4-BE49-F238E27FC236}">
                  <a16:creationId xmlns:a16="http://schemas.microsoft.com/office/drawing/2014/main" id="{78C03B44-ABFF-D8F2-EBF1-4D954C03D919}"/>
                </a:ext>
              </a:extLst>
            </p:cNvPr>
            <p:cNvSpPr/>
            <p:nvPr/>
          </p:nvSpPr>
          <p:spPr>
            <a:xfrm rot="10800000">
              <a:off x="236153" y="1491630"/>
              <a:ext cx="334800" cy="36004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Pentagone 66">
              <a:extLst>
                <a:ext uri="{FF2B5EF4-FFF2-40B4-BE49-F238E27FC236}">
                  <a16:creationId xmlns:a16="http://schemas.microsoft.com/office/drawing/2014/main" id="{06E516D3-640D-9FFD-8B77-F746B02987D0}"/>
                </a:ext>
              </a:extLst>
            </p:cNvPr>
            <p:cNvSpPr/>
            <p:nvPr/>
          </p:nvSpPr>
          <p:spPr>
            <a:xfrm>
              <a:off x="8547124" y="1491630"/>
              <a:ext cx="334800" cy="36004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C3B770C-C9DB-35F6-CFCD-87AB0602970D}"/>
                </a:ext>
              </a:extLst>
            </p:cNvPr>
            <p:cNvSpPr/>
            <p:nvPr/>
          </p:nvSpPr>
          <p:spPr>
            <a:xfrm>
              <a:off x="634601" y="1491630"/>
              <a:ext cx="78488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Protection Incendie | </a:t>
              </a:r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Détection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Incendie | </a:t>
              </a:r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Sécurité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</a:t>
              </a:r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Electronique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| </a:t>
              </a:r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Téléservices</a:t>
              </a:r>
            </a:p>
          </p:txBody>
        </p:sp>
        <p:grpSp>
          <p:nvGrpSpPr>
            <p:cNvPr id="98" name="Groupe 97">
              <a:extLst>
                <a:ext uri="{FF2B5EF4-FFF2-40B4-BE49-F238E27FC236}">
                  <a16:creationId xmlns:a16="http://schemas.microsoft.com/office/drawing/2014/main" id="{11D7A711-DEF6-9393-7ED1-81B2B09FAA8C}"/>
                </a:ext>
              </a:extLst>
            </p:cNvPr>
            <p:cNvGrpSpPr/>
            <p:nvPr/>
          </p:nvGrpSpPr>
          <p:grpSpPr>
            <a:xfrm>
              <a:off x="286432" y="2177594"/>
              <a:ext cx="1579992" cy="1830728"/>
              <a:chOff x="286432" y="2067695"/>
              <a:chExt cx="1579992" cy="1830728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12F9429-1693-F4CF-69F7-13627CFC796B}"/>
                  </a:ext>
                </a:extLst>
              </p:cNvPr>
              <p:cNvSpPr/>
              <p:nvPr/>
            </p:nvSpPr>
            <p:spPr>
              <a:xfrm>
                <a:off x="286433" y="2067695"/>
                <a:ext cx="1579989" cy="1830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FEF176-8046-173A-6CBC-51F7B1F74354}"/>
                  </a:ext>
                </a:extLst>
              </p:cNvPr>
              <p:cNvSpPr/>
              <p:nvPr/>
            </p:nvSpPr>
            <p:spPr>
              <a:xfrm>
                <a:off x="286432" y="2067695"/>
                <a:ext cx="157999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sz="900" b="1" cap="small" dirty="0">
                    <a:solidFill>
                      <a:srgbClr val="002060"/>
                    </a:solidFill>
                  </a:rPr>
                  <a:t>Chubb France</a:t>
                </a:r>
              </a:p>
            </p:txBody>
          </p:sp>
          <p:pic>
            <p:nvPicPr>
              <p:cNvPr id="117" name="Image 116">
                <a:extLst>
                  <a:ext uri="{FF2B5EF4-FFF2-40B4-BE49-F238E27FC236}">
                    <a16:creationId xmlns:a16="http://schemas.microsoft.com/office/drawing/2014/main" id="{E28665F7-0BAF-C893-1E78-4952A45D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8423" y="3165617"/>
                <a:ext cx="916008" cy="210791"/>
              </a:xfrm>
              <a:prstGeom prst="rect">
                <a:avLst/>
              </a:prstGeom>
            </p:spPr>
          </p:pic>
          <p:pic>
            <p:nvPicPr>
              <p:cNvPr id="118" name="Image 117">
                <a:extLst>
                  <a:ext uri="{FF2B5EF4-FFF2-40B4-BE49-F238E27FC236}">
                    <a16:creationId xmlns:a16="http://schemas.microsoft.com/office/drawing/2014/main" id="{BAD2B29C-4914-521E-BBF9-C7EF21288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921" y="2800344"/>
                <a:ext cx="908279" cy="268734"/>
              </a:xfrm>
              <a:prstGeom prst="rect">
                <a:avLst/>
              </a:prstGeom>
            </p:spPr>
          </p:pic>
          <p:pic>
            <p:nvPicPr>
              <p:cNvPr id="119" name="Image 118">
                <a:extLst>
                  <a:ext uri="{FF2B5EF4-FFF2-40B4-BE49-F238E27FC236}">
                    <a16:creationId xmlns:a16="http://schemas.microsoft.com/office/drawing/2014/main" id="{4D28DA5E-FEE3-DC35-7597-533ACCE1C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920" y="2512312"/>
                <a:ext cx="924511" cy="226725"/>
              </a:xfrm>
              <a:prstGeom prst="rect">
                <a:avLst/>
              </a:prstGeom>
            </p:spPr>
          </p:pic>
          <p:sp>
            <p:nvSpPr>
              <p:cNvPr id="120" name="Text Box 14">
                <a:extLst>
                  <a:ext uri="{FF2B5EF4-FFF2-40B4-BE49-F238E27FC236}">
                    <a16:creationId xmlns:a16="http://schemas.microsoft.com/office/drawing/2014/main" id="{D1178690-AC31-6EE3-0501-41AE782D45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280" y="3528760"/>
                <a:ext cx="1573142" cy="340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~2700 </a:t>
                </a: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collaborateurs</a:t>
                </a:r>
              </a:p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58 établissements</a:t>
                </a:r>
              </a:p>
            </p:txBody>
          </p:sp>
        </p:grp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7ADAE61B-8012-5E4A-75E4-A7C37EBB2E2C}"/>
                </a:ext>
              </a:extLst>
            </p:cNvPr>
            <p:cNvGrpSpPr/>
            <p:nvPr/>
          </p:nvGrpSpPr>
          <p:grpSpPr>
            <a:xfrm>
              <a:off x="2020312" y="2177594"/>
              <a:ext cx="1589445" cy="1830728"/>
              <a:chOff x="2020312" y="2067695"/>
              <a:chExt cx="1589445" cy="1830728"/>
            </a:xfrm>
          </p:grpSpPr>
          <p:sp>
            <p:nvSpPr>
              <p:cNvPr id="111" name="Rectangle à coins arrondis 42">
                <a:extLst>
                  <a:ext uri="{FF2B5EF4-FFF2-40B4-BE49-F238E27FC236}">
                    <a16:creationId xmlns:a16="http://schemas.microsoft.com/office/drawing/2014/main" id="{67F6469F-B6DD-F209-084F-379B953453F9}"/>
                  </a:ext>
                </a:extLst>
              </p:cNvPr>
              <p:cNvSpPr/>
              <p:nvPr/>
            </p:nvSpPr>
            <p:spPr>
              <a:xfrm>
                <a:off x="2020315" y="2067695"/>
                <a:ext cx="1589442" cy="183072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508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prstClr val="white"/>
                  </a:solidFill>
                </a:endParaRPr>
              </a:p>
            </p:txBody>
          </p:sp>
          <p:pic>
            <p:nvPicPr>
              <p:cNvPr id="112" name="Image 111">
                <a:extLst>
                  <a:ext uri="{FF2B5EF4-FFF2-40B4-BE49-F238E27FC236}">
                    <a16:creationId xmlns:a16="http://schemas.microsoft.com/office/drawing/2014/main" id="{867ABE44-A2B7-B56B-485D-78B78444D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39191" y="2512312"/>
                <a:ext cx="1151691" cy="307553"/>
              </a:xfrm>
              <a:prstGeom prst="rect">
                <a:avLst/>
              </a:prstGeom>
            </p:spPr>
          </p:pic>
          <p:sp>
            <p:nvSpPr>
              <p:cNvPr id="113" name="Text Box 14">
                <a:extLst>
                  <a:ext uri="{FF2B5EF4-FFF2-40B4-BE49-F238E27FC236}">
                    <a16:creationId xmlns:a16="http://schemas.microsoft.com/office/drawing/2014/main" id="{2D6CACD5-81B0-BE3A-E7F5-2F41802B3A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4629" y="3528760"/>
                <a:ext cx="1585128" cy="340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~200 </a:t>
                </a: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collaborateurs</a:t>
                </a:r>
              </a:p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17 établissements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972AB9C-4C00-8EC1-1DB5-07730F887230}"/>
                  </a:ext>
                </a:extLst>
              </p:cNvPr>
              <p:cNvSpPr/>
              <p:nvPr/>
            </p:nvSpPr>
            <p:spPr>
              <a:xfrm>
                <a:off x="2020312" y="2068026"/>
                <a:ext cx="1586415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sz="900" b="1" cap="small" dirty="0">
                    <a:solidFill>
                      <a:srgbClr val="002060"/>
                    </a:solidFill>
                  </a:rPr>
                  <a:t>CEMIS</a:t>
                </a:r>
              </a:p>
            </p:txBody>
          </p:sp>
        </p:grpSp>
        <p:pic>
          <p:nvPicPr>
            <p:cNvPr id="100" name="Picture 36" descr="IBT-Icons-peeps.png">
              <a:extLst>
                <a:ext uri="{FF2B5EF4-FFF2-40B4-BE49-F238E27FC236}">
                  <a16:creationId xmlns:a16="http://schemas.microsoft.com/office/drawing/2014/main" id="{E7FA0D72-09B9-9459-EA1C-957B02796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0662" y="1474596"/>
              <a:ext cx="333157" cy="389708"/>
            </a:xfrm>
            <a:prstGeom prst="rect">
              <a:avLst/>
            </a:prstGeom>
          </p:spPr>
        </p:pic>
        <p:pic>
          <p:nvPicPr>
            <p:cNvPr id="101" name="Picture 32" descr="IBT-Icons-building.png">
              <a:extLst>
                <a:ext uri="{FF2B5EF4-FFF2-40B4-BE49-F238E27FC236}">
                  <a16:creationId xmlns:a16="http://schemas.microsoft.com/office/drawing/2014/main" id="{511C592A-F044-930B-76F9-B0FC6C4F1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268" y="1527634"/>
              <a:ext cx="242474" cy="283632"/>
            </a:xfrm>
            <a:prstGeom prst="rect">
              <a:avLst/>
            </a:prstGeom>
          </p:spPr>
        </p:pic>
        <p:pic>
          <p:nvPicPr>
            <p:cNvPr id="102" name="Picture 36" descr="IBT-Icons-peeps.png">
              <a:extLst>
                <a:ext uri="{FF2B5EF4-FFF2-40B4-BE49-F238E27FC236}">
                  <a16:creationId xmlns:a16="http://schemas.microsoft.com/office/drawing/2014/main" id="{6FD51714-75AC-291E-10D6-165CEFE7B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866" y="1474596"/>
              <a:ext cx="333157" cy="389708"/>
            </a:xfrm>
            <a:prstGeom prst="rect">
              <a:avLst/>
            </a:prstGeom>
          </p:spPr>
        </p:pic>
        <p:pic>
          <p:nvPicPr>
            <p:cNvPr id="103" name="Picture 32" descr="IBT-Icons-building.png">
              <a:extLst>
                <a:ext uri="{FF2B5EF4-FFF2-40B4-BE49-F238E27FC236}">
                  <a16:creationId xmlns:a16="http://schemas.microsoft.com/office/drawing/2014/main" id="{4402A2A9-FC03-D972-C50E-F7CD1F867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99" y="1527634"/>
              <a:ext cx="242474" cy="283632"/>
            </a:xfrm>
            <a:prstGeom prst="rect">
              <a:avLst/>
            </a:prstGeom>
          </p:spPr>
        </p:pic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110E1D73-A248-991C-F2D5-C0326DB18308}"/>
                </a:ext>
              </a:extLst>
            </p:cNvPr>
            <p:cNvGrpSpPr/>
            <p:nvPr/>
          </p:nvGrpSpPr>
          <p:grpSpPr>
            <a:xfrm>
              <a:off x="3755021" y="2177594"/>
              <a:ext cx="1630088" cy="1830728"/>
              <a:chOff x="3755021" y="2067695"/>
              <a:chExt cx="1630088" cy="1830728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8070DB9-A980-2F30-993C-3507D0DDD692}"/>
                  </a:ext>
                </a:extLst>
              </p:cNvPr>
              <p:cNvSpPr/>
              <p:nvPr/>
            </p:nvSpPr>
            <p:spPr>
              <a:xfrm>
                <a:off x="3763648" y="2067695"/>
                <a:ext cx="1605309" cy="1830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DA87439-9FB4-C516-6862-6173027E50D1}"/>
                  </a:ext>
                </a:extLst>
              </p:cNvPr>
              <p:cNvSpPr/>
              <p:nvPr/>
            </p:nvSpPr>
            <p:spPr>
              <a:xfrm>
                <a:off x="3763648" y="2067695"/>
                <a:ext cx="1621461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sz="900" b="1" cap="small" dirty="0">
                    <a:solidFill>
                      <a:srgbClr val="002060"/>
                    </a:solidFill>
                  </a:rPr>
                  <a:t>Delta Security Solutions</a:t>
                </a:r>
              </a:p>
            </p:txBody>
          </p:sp>
          <p:sp>
            <p:nvSpPr>
              <p:cNvPr id="108" name="Text Box 14">
                <a:extLst>
                  <a:ext uri="{FF2B5EF4-FFF2-40B4-BE49-F238E27FC236}">
                    <a16:creationId xmlns:a16="http://schemas.microsoft.com/office/drawing/2014/main" id="{38FEDCB8-AB46-4AA1-FB8C-0945C544A3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5021" y="3528760"/>
                <a:ext cx="1608084" cy="340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~900 </a:t>
                </a: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collaborateurs</a:t>
                </a:r>
              </a:p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51 établissements</a:t>
                </a:r>
              </a:p>
            </p:txBody>
          </p:sp>
          <p:pic>
            <p:nvPicPr>
              <p:cNvPr id="109" name="Image 108">
                <a:extLst>
                  <a:ext uri="{FF2B5EF4-FFF2-40B4-BE49-F238E27FC236}">
                    <a16:creationId xmlns:a16="http://schemas.microsoft.com/office/drawing/2014/main" id="{B74F9A8C-E73A-8FEC-009F-708AA7D0E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7415" y="2800344"/>
                <a:ext cx="745239" cy="230759"/>
              </a:xfrm>
              <a:prstGeom prst="rect">
                <a:avLst/>
              </a:prstGeom>
            </p:spPr>
          </p:pic>
          <p:pic>
            <p:nvPicPr>
              <p:cNvPr id="110" name="Image 109">
                <a:extLst>
                  <a:ext uri="{FF2B5EF4-FFF2-40B4-BE49-F238E27FC236}">
                    <a16:creationId xmlns:a16="http://schemas.microsoft.com/office/drawing/2014/main" id="{435AAC23-ED7C-702B-1798-E2E3109AC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7292" y="2512312"/>
                <a:ext cx="1461459" cy="193424"/>
              </a:xfrm>
              <a:prstGeom prst="rect">
                <a:avLst/>
              </a:prstGeom>
            </p:spPr>
          </p:pic>
        </p:grp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D85A61CB-1528-31BD-C14A-A23AB40A79E7}"/>
                </a:ext>
              </a:extLst>
            </p:cNvPr>
            <p:cNvSpPr txBox="1"/>
            <p:nvPr/>
          </p:nvSpPr>
          <p:spPr>
            <a:xfrm>
              <a:off x="2195896" y="4578668"/>
              <a:ext cx="66774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Services de télésurveillances opérés par : Chubb Delta Télésurveillance. Société par Actions Simplifiées au capital de 1 045 612,72 €, 320 975 691 RCS Lyon. Siège social : Rue du Château d’Eau, 69410 Champagne-au-Mont-d’ Or. Autorisation d’exercer n°AUT-069-2118-04-04-20190368214 délivrée le 04/04/2019 par le CNAPS Sud-Est Lyon. </a:t>
              </a:r>
            </a:p>
            <a:p>
              <a:pPr marL="0" marR="0" lvl="0" indent="0" algn="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Article L612-14 du code de sécurité intérieure :  "L’autorisation d’exercice ne confère aucune prérogative de puissance publique à l’entreprise ou aux personnes qui en bénéficient."</a:t>
              </a:r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8DCD2B3-F5DE-C877-50E4-E5A379A87AE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Chubb Fire &amp; Security en France</a:t>
            </a:r>
          </a:p>
        </p:txBody>
      </p: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106AFAEF-95BB-051E-A95D-7D1B6F7D0361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128" name="Image 127">
              <a:hlinkClick r:id="rId15" action="ppaction://hlinksldjump"/>
              <a:extLst>
                <a:ext uri="{FF2B5EF4-FFF2-40B4-BE49-F238E27FC236}">
                  <a16:creationId xmlns:a16="http://schemas.microsoft.com/office/drawing/2014/main" id="{A16E05FE-7F89-35FA-8A78-09B38AEA07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29" name="Image 128">
              <a:hlinkClick r:id="rId17" action="ppaction://hlinksldjump"/>
              <a:extLst>
                <a:ext uri="{FF2B5EF4-FFF2-40B4-BE49-F238E27FC236}">
                  <a16:creationId xmlns:a16="http://schemas.microsoft.com/office/drawing/2014/main" id="{6F4A5E8E-2B16-8929-688F-A0F022C62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30" name="Image 129">
              <a:hlinkClick r:id="rId19" action="ppaction://hlinksldjump"/>
              <a:extLst>
                <a:ext uri="{FF2B5EF4-FFF2-40B4-BE49-F238E27FC236}">
                  <a16:creationId xmlns:a16="http://schemas.microsoft.com/office/drawing/2014/main" id="{F7742A53-2160-E364-36FE-2E420533C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0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e 53">
            <a:extLst>
              <a:ext uri="{FF2B5EF4-FFF2-40B4-BE49-F238E27FC236}">
                <a16:creationId xmlns:a16="http://schemas.microsoft.com/office/drawing/2014/main" id="{F2810281-DBB5-4124-BECD-B588D9C7EDC9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7" name="Image 56">
              <a:hlinkClick r:id="rId2" action="ppaction://hlinksldjump"/>
              <a:extLst>
                <a:ext uri="{FF2B5EF4-FFF2-40B4-BE49-F238E27FC236}">
                  <a16:creationId xmlns:a16="http://schemas.microsoft.com/office/drawing/2014/main" id="{FE7273FB-6B4D-4632-9AB4-4C424F6414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7" name="Image 66">
              <a:hlinkClick r:id="rId4" action="ppaction://hlinksldjump"/>
              <a:extLst>
                <a:ext uri="{FF2B5EF4-FFF2-40B4-BE49-F238E27FC236}">
                  <a16:creationId xmlns:a16="http://schemas.microsoft.com/office/drawing/2014/main" id="{3F5FF1DC-F8D5-41A0-82FA-43C87034A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9" name="Image 68">
              <a:hlinkClick r:id="rId6" action="ppaction://hlinksldjump"/>
              <a:extLst>
                <a:ext uri="{FF2B5EF4-FFF2-40B4-BE49-F238E27FC236}">
                  <a16:creationId xmlns:a16="http://schemas.microsoft.com/office/drawing/2014/main" id="{ABC51374-D7F1-4B0E-AC57-4CE833E85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E5BB36-193C-E11A-09C2-71FC53558867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3700DD4-0ED9-BB61-E364-B16E5761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France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D2A2713-28B4-E8FB-15B1-37FCFED63611}"/>
              </a:ext>
            </a:extLst>
          </p:cNvPr>
          <p:cNvGrpSpPr/>
          <p:nvPr/>
        </p:nvGrpSpPr>
        <p:grpSpPr>
          <a:xfrm>
            <a:off x="107504" y="1155153"/>
            <a:ext cx="8765793" cy="3426153"/>
            <a:chOff x="107504" y="1491630"/>
            <a:chExt cx="8765793" cy="3426153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1AD97671-5FDA-BB97-5460-E90C7970E0D2}"/>
                </a:ext>
              </a:extLst>
            </p:cNvPr>
            <p:cNvGrpSpPr/>
            <p:nvPr/>
          </p:nvGrpSpPr>
          <p:grpSpPr>
            <a:xfrm>
              <a:off x="378262" y="1573323"/>
              <a:ext cx="8352927" cy="2932959"/>
              <a:chOff x="323528" y="1584175"/>
              <a:chExt cx="8352927" cy="2932959"/>
            </a:xfrm>
          </p:grpSpPr>
          <p:pic>
            <p:nvPicPr>
              <p:cNvPr id="103" name="Image 102">
                <a:extLst>
                  <a:ext uri="{FF2B5EF4-FFF2-40B4-BE49-F238E27FC236}">
                    <a16:creationId xmlns:a16="http://schemas.microsoft.com/office/drawing/2014/main" id="{4C325E94-C7CB-C98B-5492-A6300269A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104" name="Image 103" descr="Une image contenant intérieur, plafond, place&#10;&#10;Description générée automatiquement">
                <a:extLst>
                  <a:ext uri="{FF2B5EF4-FFF2-40B4-BE49-F238E27FC236}">
                    <a16:creationId xmlns:a16="http://schemas.microsoft.com/office/drawing/2014/main" id="{EDF12465-3360-33B6-B7C2-219C9A797D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528" y="1584175"/>
                <a:ext cx="3600400" cy="2923869"/>
              </a:xfrm>
              <a:prstGeom prst="rect">
                <a:avLst/>
              </a:prstGeom>
            </p:spPr>
          </p:pic>
          <p:pic>
            <p:nvPicPr>
              <p:cNvPr id="105" name="Image 104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341F5EB4-9523-13FC-BAA6-DB0A684765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pic>
          <p:nvPicPr>
            <p:cNvPr id="19" name="Image 18" descr="Une image contenant extérieur, arbre, terrain, pierre&#10;&#10;Description générée automatiquement">
              <a:extLst>
                <a:ext uri="{FF2B5EF4-FFF2-40B4-BE49-F238E27FC236}">
                  <a16:creationId xmlns:a16="http://schemas.microsoft.com/office/drawing/2014/main" id="{67C83DBD-2540-06FF-0CC2-7741BBB27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1" t="7029" r="54226" b="5047"/>
            <a:stretch/>
          </p:blipFill>
          <p:spPr>
            <a:xfrm>
              <a:off x="220772" y="1609063"/>
              <a:ext cx="1366613" cy="275917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1FDFFC-5C1A-06D5-3316-4751778E2D2B}"/>
                </a:ext>
              </a:extLst>
            </p:cNvPr>
            <p:cNvSpPr/>
            <p:nvPr/>
          </p:nvSpPr>
          <p:spPr>
            <a:xfrm>
              <a:off x="107504" y="1491630"/>
              <a:ext cx="8765793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244641B-697D-2E40-A45F-FD87B3FCCEF2}"/>
                </a:ext>
              </a:extLst>
            </p:cNvPr>
            <p:cNvSpPr txBox="1"/>
            <p:nvPr/>
          </p:nvSpPr>
          <p:spPr>
            <a:xfrm>
              <a:off x="1957127" y="4594618"/>
              <a:ext cx="69161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300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(2)</a:t>
              </a: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SMC est une marque commerciale de Chubb Delta Télésurveillance - Société par Actions Simplifiées au capital de 1045612,72€. 320 975 691 RCS Lyon. Siège social : 9, rue du Chateau d’eau - Parc d’Affaires de Dardilly - BP 70 - 69543 Champagne au Mont d’Or Cedex. *Autorisation d’exercer n°AUT-069-2118-04-04-20190368214 délivrée le 04/04/2019 par le CNAPS Sud-Est Lyon. </a:t>
              </a:r>
            </a:p>
            <a:p>
              <a:pPr marL="0" marR="0" lvl="0" indent="0" algn="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Article L612-14 du code de sécurité intérieure : « L’autorisation d’exercice ne confère aucune prérogative de puissance publique à l’entreprise ou aux personnes qui en bénéficient ». </a:t>
              </a:r>
            </a:p>
          </p:txBody>
        </p:sp>
        <p:sp>
          <p:nvSpPr>
            <p:cNvPr id="25" name="Flèche : pentagone 24">
              <a:extLst>
                <a:ext uri="{FF2B5EF4-FFF2-40B4-BE49-F238E27FC236}">
                  <a16:creationId xmlns:a16="http://schemas.microsoft.com/office/drawing/2014/main" id="{F77BAE07-A5F0-C15C-B88A-B370EF2BDF7B}"/>
                </a:ext>
              </a:extLst>
            </p:cNvPr>
            <p:cNvSpPr/>
            <p:nvPr/>
          </p:nvSpPr>
          <p:spPr>
            <a:xfrm rot="5400000">
              <a:off x="4744009" y="2133390"/>
              <a:ext cx="510893" cy="1796136"/>
            </a:xfrm>
            <a:prstGeom prst="homePlat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99823571">
                    <a:custGeom>
                      <a:avLst/>
                      <a:gdLst>
                        <a:gd name="connsiteX0" fmla="*/ 0 w 510893"/>
                        <a:gd name="connsiteY0" fmla="*/ 0 h 362824"/>
                        <a:gd name="connsiteX1" fmla="*/ 329481 w 510893"/>
                        <a:gd name="connsiteY1" fmla="*/ 0 h 362824"/>
                        <a:gd name="connsiteX2" fmla="*/ 510893 w 510893"/>
                        <a:gd name="connsiteY2" fmla="*/ 181412 h 362824"/>
                        <a:gd name="connsiteX3" fmla="*/ 329481 w 510893"/>
                        <a:gd name="connsiteY3" fmla="*/ 362824 h 362824"/>
                        <a:gd name="connsiteX4" fmla="*/ 0 w 510893"/>
                        <a:gd name="connsiteY4" fmla="*/ 362824 h 362824"/>
                        <a:gd name="connsiteX5" fmla="*/ 0 w 510893"/>
                        <a:gd name="connsiteY5" fmla="*/ 0 h 362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10893" h="362824" fill="none" extrusionOk="0">
                          <a:moveTo>
                            <a:pt x="0" y="0"/>
                          </a:moveTo>
                          <a:cubicBezTo>
                            <a:pt x="144367" y="-12380"/>
                            <a:pt x="238979" y="17128"/>
                            <a:pt x="329481" y="0"/>
                          </a:cubicBezTo>
                          <a:cubicBezTo>
                            <a:pt x="378311" y="32551"/>
                            <a:pt x="456460" y="131736"/>
                            <a:pt x="510893" y="181412"/>
                          </a:cubicBezTo>
                          <a:cubicBezTo>
                            <a:pt x="446988" y="272372"/>
                            <a:pt x="404298" y="259015"/>
                            <a:pt x="329481" y="362824"/>
                          </a:cubicBezTo>
                          <a:cubicBezTo>
                            <a:pt x="228327" y="401684"/>
                            <a:pt x="135751" y="349565"/>
                            <a:pt x="0" y="362824"/>
                          </a:cubicBezTo>
                          <a:cubicBezTo>
                            <a:pt x="-19123" y="282929"/>
                            <a:pt x="22088" y="93355"/>
                            <a:pt x="0" y="0"/>
                          </a:cubicBezTo>
                          <a:close/>
                        </a:path>
                        <a:path w="510893" h="362824" stroke="0" extrusionOk="0">
                          <a:moveTo>
                            <a:pt x="0" y="0"/>
                          </a:moveTo>
                          <a:cubicBezTo>
                            <a:pt x="146906" y="-6769"/>
                            <a:pt x="200276" y="18340"/>
                            <a:pt x="329481" y="0"/>
                          </a:cubicBezTo>
                          <a:cubicBezTo>
                            <a:pt x="384770" y="27636"/>
                            <a:pt x="429793" y="140476"/>
                            <a:pt x="510893" y="181412"/>
                          </a:cubicBezTo>
                          <a:cubicBezTo>
                            <a:pt x="448092" y="269308"/>
                            <a:pt x="361547" y="293836"/>
                            <a:pt x="329481" y="362824"/>
                          </a:cubicBezTo>
                          <a:cubicBezTo>
                            <a:pt x="258505" y="366103"/>
                            <a:pt x="118554" y="351850"/>
                            <a:pt x="0" y="362824"/>
                          </a:cubicBezTo>
                          <a:cubicBezTo>
                            <a:pt x="-21687" y="241861"/>
                            <a:pt x="27757" y="11795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lèche : pentagone 26">
              <a:extLst>
                <a:ext uri="{FF2B5EF4-FFF2-40B4-BE49-F238E27FC236}">
                  <a16:creationId xmlns:a16="http://schemas.microsoft.com/office/drawing/2014/main" id="{DEAB3391-91DF-9360-D286-08CCBE7DC783}"/>
                </a:ext>
              </a:extLst>
            </p:cNvPr>
            <p:cNvSpPr/>
            <p:nvPr/>
          </p:nvSpPr>
          <p:spPr>
            <a:xfrm rot="16200000">
              <a:off x="4744010" y="1458636"/>
              <a:ext cx="510893" cy="1796137"/>
            </a:xfrm>
            <a:prstGeom prst="homePlat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0893"/>
                        <a:gd name="connsiteY0" fmla="*/ 0 h 362824"/>
                        <a:gd name="connsiteX1" fmla="*/ 329481 w 510893"/>
                        <a:gd name="connsiteY1" fmla="*/ 0 h 362824"/>
                        <a:gd name="connsiteX2" fmla="*/ 510893 w 510893"/>
                        <a:gd name="connsiteY2" fmla="*/ 181412 h 362824"/>
                        <a:gd name="connsiteX3" fmla="*/ 329481 w 510893"/>
                        <a:gd name="connsiteY3" fmla="*/ 362824 h 362824"/>
                        <a:gd name="connsiteX4" fmla="*/ 0 w 510893"/>
                        <a:gd name="connsiteY4" fmla="*/ 362824 h 362824"/>
                        <a:gd name="connsiteX5" fmla="*/ 0 w 510893"/>
                        <a:gd name="connsiteY5" fmla="*/ 0 h 362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10893" h="362824" fill="none" extrusionOk="0">
                          <a:moveTo>
                            <a:pt x="0" y="0"/>
                          </a:moveTo>
                          <a:cubicBezTo>
                            <a:pt x="112282" y="-32550"/>
                            <a:pt x="200450" y="26130"/>
                            <a:pt x="329481" y="0"/>
                          </a:cubicBezTo>
                          <a:cubicBezTo>
                            <a:pt x="382228" y="24241"/>
                            <a:pt x="436176" y="125889"/>
                            <a:pt x="510893" y="181412"/>
                          </a:cubicBezTo>
                          <a:cubicBezTo>
                            <a:pt x="446924" y="277024"/>
                            <a:pt x="389576" y="277799"/>
                            <a:pt x="329481" y="362824"/>
                          </a:cubicBezTo>
                          <a:cubicBezTo>
                            <a:pt x="176394" y="368383"/>
                            <a:pt x="81448" y="348977"/>
                            <a:pt x="0" y="362824"/>
                          </a:cubicBezTo>
                          <a:cubicBezTo>
                            <a:pt x="-23144" y="192872"/>
                            <a:pt x="34268" y="74061"/>
                            <a:pt x="0" y="0"/>
                          </a:cubicBezTo>
                          <a:close/>
                        </a:path>
                        <a:path w="510893" h="362824" stroke="0" extrusionOk="0">
                          <a:moveTo>
                            <a:pt x="0" y="0"/>
                          </a:moveTo>
                          <a:cubicBezTo>
                            <a:pt x="90319" y="-39230"/>
                            <a:pt x="215501" y="14755"/>
                            <a:pt x="329481" y="0"/>
                          </a:cubicBezTo>
                          <a:cubicBezTo>
                            <a:pt x="380637" y="38723"/>
                            <a:pt x="434429" y="110313"/>
                            <a:pt x="510893" y="181412"/>
                          </a:cubicBezTo>
                          <a:cubicBezTo>
                            <a:pt x="452391" y="269672"/>
                            <a:pt x="366970" y="315471"/>
                            <a:pt x="329481" y="362824"/>
                          </a:cubicBezTo>
                          <a:cubicBezTo>
                            <a:pt x="187930" y="400097"/>
                            <a:pt x="147976" y="338573"/>
                            <a:pt x="0" y="362824"/>
                          </a:cubicBezTo>
                          <a:cubicBezTo>
                            <a:pt x="-2913" y="231618"/>
                            <a:pt x="38020" y="17233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275191F0-389E-9129-7C12-3028C727A163}"/>
                </a:ext>
              </a:extLst>
            </p:cNvPr>
            <p:cNvGrpSpPr/>
            <p:nvPr/>
          </p:nvGrpSpPr>
          <p:grpSpPr>
            <a:xfrm>
              <a:off x="1153266" y="1609061"/>
              <a:ext cx="7712627" cy="747723"/>
              <a:chOff x="1153266" y="1609061"/>
              <a:chExt cx="7712627" cy="747723"/>
            </a:xfrm>
          </p:grpSpPr>
          <p:sp>
            <p:nvSpPr>
              <p:cNvPr id="92" name="Carré corné 88">
                <a:extLst>
                  <a:ext uri="{FF2B5EF4-FFF2-40B4-BE49-F238E27FC236}">
                    <a16:creationId xmlns:a16="http://schemas.microsoft.com/office/drawing/2014/main" id="{7D12344A-7CAF-F2DF-D4CE-BF7DBA5A2C4A}"/>
                  </a:ext>
                </a:extLst>
              </p:cNvPr>
              <p:cNvSpPr/>
              <p:nvPr/>
            </p:nvSpPr>
            <p:spPr>
              <a:xfrm>
                <a:off x="6368982" y="1609061"/>
                <a:ext cx="2496911" cy="747723"/>
              </a:xfrm>
              <a:prstGeom prst="foldedCorner">
                <a:avLst/>
              </a:prstGeom>
              <a:solidFill>
                <a:schemeClr val="accent2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B942B0C-19B2-808B-E644-B42C65E75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1894" y="1628979"/>
                <a:ext cx="2481909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B5F0"/>
                  </a:buClr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Extincteurs portatifs / mobiles, </a:t>
                </a:r>
              </a:p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B5F0"/>
                  </a:buClr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extinction autonome, robinets d’incendie armés, éclairage de sécurité, colonnes incendie, </a:t>
                </a:r>
              </a:p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B5F0"/>
                  </a:buClr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plans &amp; signalétique, protection respiratoire, défibrillateurs, désenfumage, portes coupe feu, </a:t>
                </a:r>
              </a:p>
            </p:txBody>
          </p: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4F41C079-CA82-7A1F-0F56-CA7AE2945A1F}"/>
                  </a:ext>
                </a:extLst>
              </p:cNvPr>
              <p:cNvGrpSpPr/>
              <p:nvPr/>
            </p:nvGrpSpPr>
            <p:grpSpPr>
              <a:xfrm>
                <a:off x="3954635" y="1676922"/>
                <a:ext cx="2417566" cy="612000"/>
                <a:chOff x="3635897" y="1924685"/>
                <a:chExt cx="2736304" cy="612000"/>
              </a:xfrm>
            </p:grpSpPr>
            <p:sp>
              <p:nvSpPr>
                <p:cNvPr id="98" name="ZoneTexte 63">
                  <a:extLst>
                    <a:ext uri="{FF2B5EF4-FFF2-40B4-BE49-F238E27FC236}">
                      <a16:creationId xmlns:a16="http://schemas.microsoft.com/office/drawing/2014/main" id="{889DA4A0-54CD-8407-5DCF-1B6DB7E4C6A0}"/>
                    </a:ext>
                  </a:extLst>
                </p:cNvPr>
                <p:cNvSpPr txBox="1"/>
                <p:nvPr/>
              </p:nvSpPr>
              <p:spPr>
                <a:xfrm>
                  <a:off x="3635897" y="1924685"/>
                  <a:ext cx="2736304" cy="612000"/>
                </a:xfrm>
                <a:prstGeom prst="stripedRightArrow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1" i="0" u="none" strike="noStrike" kern="1200" cap="sm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ZoneTexte 101">
                  <a:extLst>
                    <a:ext uri="{FF2B5EF4-FFF2-40B4-BE49-F238E27FC236}">
                      <a16:creationId xmlns:a16="http://schemas.microsoft.com/office/drawing/2014/main" id="{1C7E19DB-E2C1-F5E8-A1FB-C31CF9E45DDB}"/>
                    </a:ext>
                  </a:extLst>
                </p:cNvPr>
                <p:cNvSpPr txBox="1"/>
                <p:nvPr/>
              </p:nvSpPr>
              <p:spPr>
                <a:xfrm>
                  <a:off x="3725401" y="2046019"/>
                  <a:ext cx="25572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Protection incendie</a:t>
                  </a:r>
                </a:p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installation – maintenance et service</a:t>
                  </a:r>
                </a:p>
              </p:txBody>
            </p:sp>
          </p:grpSp>
          <p:pic>
            <p:nvPicPr>
              <p:cNvPr id="95" name="Image 94">
                <a:extLst>
                  <a:ext uri="{FF2B5EF4-FFF2-40B4-BE49-F238E27FC236}">
                    <a16:creationId xmlns:a16="http://schemas.microsoft.com/office/drawing/2014/main" id="{376FC4CE-A348-81E3-F03D-60362F0E3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4337" y="1749585"/>
                <a:ext cx="771569" cy="466675"/>
              </a:xfrm>
              <a:prstGeom prst="rect">
                <a:avLst/>
              </a:prstGeom>
            </p:spPr>
          </p:pic>
          <p:pic>
            <p:nvPicPr>
              <p:cNvPr id="96" name="Image 95">
                <a:extLst>
                  <a:ext uri="{FF2B5EF4-FFF2-40B4-BE49-F238E27FC236}">
                    <a16:creationId xmlns:a16="http://schemas.microsoft.com/office/drawing/2014/main" id="{8E8F1CD2-3254-4107-A81A-553491522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7694" y="1746954"/>
                <a:ext cx="462683" cy="471937"/>
              </a:xfrm>
              <a:prstGeom prst="rect">
                <a:avLst/>
              </a:prstGeom>
            </p:spPr>
          </p:pic>
          <p:pic>
            <p:nvPicPr>
              <p:cNvPr id="97" name="Image 96">
                <a:extLst>
                  <a:ext uri="{FF2B5EF4-FFF2-40B4-BE49-F238E27FC236}">
                    <a16:creationId xmlns:a16="http://schemas.microsoft.com/office/drawing/2014/main" id="{547A318B-998A-3E33-C795-E0B21D940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266" y="1866296"/>
                <a:ext cx="788359" cy="233253"/>
              </a:xfrm>
              <a:prstGeom prst="rect">
                <a:avLst/>
              </a:prstGeom>
            </p:spPr>
          </p:pic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7477BBE-8404-F301-EB56-8EDEF8B1C61D}"/>
                </a:ext>
              </a:extLst>
            </p:cNvPr>
            <p:cNvGrpSpPr/>
            <p:nvPr/>
          </p:nvGrpSpPr>
          <p:grpSpPr>
            <a:xfrm>
              <a:off x="1153266" y="2356625"/>
              <a:ext cx="7712738" cy="1327708"/>
              <a:chOff x="1153266" y="2356625"/>
              <a:chExt cx="7712738" cy="1327708"/>
            </a:xfrm>
          </p:grpSpPr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CCB10BE3-1B07-2B65-B963-D031EA005C57}"/>
                  </a:ext>
                </a:extLst>
              </p:cNvPr>
              <p:cNvGrpSpPr/>
              <p:nvPr/>
            </p:nvGrpSpPr>
            <p:grpSpPr>
              <a:xfrm>
                <a:off x="2074337" y="2356625"/>
                <a:ext cx="6789213" cy="680176"/>
                <a:chOff x="2074337" y="2356625"/>
                <a:chExt cx="6789213" cy="680176"/>
              </a:xfrm>
            </p:grpSpPr>
            <p:pic>
              <p:nvPicPr>
                <p:cNvPr id="81" name="Image 80">
                  <a:extLst>
                    <a:ext uri="{FF2B5EF4-FFF2-40B4-BE49-F238E27FC236}">
                      <a16:creationId xmlns:a16="http://schemas.microsoft.com/office/drawing/2014/main" id="{49FACA25-DC41-79F5-3795-8F4F4CA0B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12653"/>
                <a:stretch/>
              </p:blipFill>
              <p:spPr>
                <a:xfrm>
                  <a:off x="3141496" y="2451636"/>
                  <a:ext cx="654732" cy="49015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82" name="Carré corné 85">
                  <a:extLst>
                    <a:ext uri="{FF2B5EF4-FFF2-40B4-BE49-F238E27FC236}">
                      <a16:creationId xmlns:a16="http://schemas.microsoft.com/office/drawing/2014/main" id="{500D2A0F-C110-61B3-18B5-A7F710A67C34}"/>
                    </a:ext>
                  </a:extLst>
                </p:cNvPr>
                <p:cNvSpPr/>
                <p:nvPr/>
              </p:nvSpPr>
              <p:spPr>
                <a:xfrm>
                  <a:off x="6374775" y="2356625"/>
                  <a:ext cx="2488775" cy="680176"/>
                </a:xfrm>
                <a:prstGeom prst="foldedCorner">
                  <a:avLst/>
                </a:prstGeom>
                <a:solidFill>
                  <a:schemeClr val="accent3">
                    <a:lumMod val="40000"/>
                    <a:lumOff val="60000"/>
                    <a:alpha val="56863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2131FA91-C919-B585-75A2-A7445EE3B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1894" y="2404326"/>
                  <a:ext cx="2481909" cy="5847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Formations à l’évacuation incendie,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formations diplômantes et qualifiantes,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formations  à l’exploitation des S.S.I., conseil,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rédaction des Plans d’Organisation Internes. </a:t>
                  </a:r>
                </a:p>
              </p:txBody>
            </p:sp>
            <p:grpSp>
              <p:nvGrpSpPr>
                <p:cNvPr id="84" name="Groupe 83">
                  <a:extLst>
                    <a:ext uri="{FF2B5EF4-FFF2-40B4-BE49-F238E27FC236}">
                      <a16:creationId xmlns:a16="http://schemas.microsoft.com/office/drawing/2014/main" id="{D33E910A-8BC7-3373-D76F-BD2EC5D812DE}"/>
                    </a:ext>
                  </a:extLst>
                </p:cNvPr>
                <p:cNvGrpSpPr/>
                <p:nvPr/>
              </p:nvGrpSpPr>
              <p:grpSpPr>
                <a:xfrm>
                  <a:off x="3954327" y="2390713"/>
                  <a:ext cx="2417567" cy="612000"/>
                  <a:chOff x="3954327" y="2799484"/>
                  <a:chExt cx="2417567" cy="612000"/>
                </a:xfrm>
              </p:grpSpPr>
              <p:sp>
                <p:nvSpPr>
                  <p:cNvPr id="88" name="ZoneTexte 77">
                    <a:extLst>
                      <a:ext uri="{FF2B5EF4-FFF2-40B4-BE49-F238E27FC236}">
                        <a16:creationId xmlns:a16="http://schemas.microsoft.com/office/drawing/2014/main" id="{0CD681AD-408B-5E08-E178-E1D08D219C63}"/>
                      </a:ext>
                    </a:extLst>
                  </p:cNvPr>
                  <p:cNvSpPr txBox="1"/>
                  <p:nvPr/>
                </p:nvSpPr>
                <p:spPr>
                  <a:xfrm>
                    <a:off x="3954327" y="2799484"/>
                    <a:ext cx="2417567" cy="612000"/>
                  </a:xfrm>
                  <a:prstGeom prst="stripedRightArrow">
                    <a:avLst/>
                  </a:prstGeom>
                  <a:solidFill>
                    <a:srgbClr val="00B050"/>
                  </a:solidFill>
                </p:spPr>
                <p:txBody>
                  <a:bodyPr wrap="square" rtlCol="0" anchor="ctr" anchorCtr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CF507972-A52A-7DB9-D315-0F67936269D3}"/>
                      </a:ext>
                    </a:extLst>
                  </p:cNvPr>
                  <p:cNvSpPr txBox="1"/>
                  <p:nvPr/>
                </p:nvSpPr>
                <p:spPr>
                  <a:xfrm>
                    <a:off x="4033713" y="2920818"/>
                    <a:ext cx="2248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900" b="1" i="0" u="none" strike="noStrike" kern="1200" cap="sm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Formation incendie</a:t>
                    </a:r>
                  </a:p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900" b="1" i="0" u="none" strike="noStrike" kern="1200" cap="sm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Présentiel – webinaires – mixtes </a:t>
                    </a:r>
                  </a:p>
                </p:txBody>
              </p:sp>
            </p:grpSp>
            <p:pic>
              <p:nvPicPr>
                <p:cNvPr id="85" name="Image 84">
                  <a:extLst>
                    <a:ext uri="{FF2B5EF4-FFF2-40B4-BE49-F238E27FC236}">
                      <a16:creationId xmlns:a16="http://schemas.microsoft.com/office/drawing/2014/main" id="{07EE2DFA-C200-712F-A957-77F86D69A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24"/>
                <a:stretch/>
              </p:blipFill>
              <p:spPr>
                <a:xfrm>
                  <a:off x="2074337" y="2469939"/>
                  <a:ext cx="654731" cy="45354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46" name="Groupe 45">
                <a:extLst>
                  <a:ext uri="{FF2B5EF4-FFF2-40B4-BE49-F238E27FC236}">
                    <a16:creationId xmlns:a16="http://schemas.microsoft.com/office/drawing/2014/main" id="{E18614A2-7687-3B06-67FE-7B6D56159396}"/>
                  </a:ext>
                </a:extLst>
              </p:cNvPr>
              <p:cNvGrpSpPr/>
              <p:nvPr/>
            </p:nvGrpSpPr>
            <p:grpSpPr>
              <a:xfrm>
                <a:off x="2074337" y="3026115"/>
                <a:ext cx="6791667" cy="658218"/>
                <a:chOff x="2074337" y="3026115"/>
                <a:chExt cx="6791667" cy="658218"/>
              </a:xfrm>
            </p:grpSpPr>
            <p:sp>
              <p:nvSpPr>
                <p:cNvPr id="71" name="Carré corné 58">
                  <a:extLst>
                    <a:ext uri="{FF2B5EF4-FFF2-40B4-BE49-F238E27FC236}">
                      <a16:creationId xmlns:a16="http://schemas.microsoft.com/office/drawing/2014/main" id="{754A9DD0-C9CE-B560-4247-AF9C2E82B328}"/>
                    </a:ext>
                  </a:extLst>
                </p:cNvPr>
                <p:cNvSpPr/>
                <p:nvPr/>
              </p:nvSpPr>
              <p:spPr>
                <a:xfrm>
                  <a:off x="6366876" y="3026115"/>
                  <a:ext cx="2499128" cy="658218"/>
                </a:xfrm>
                <a:prstGeom prst="foldedCorner">
                  <a:avLst/>
                </a:prstGeom>
                <a:solidFill>
                  <a:schemeClr val="accent5">
                    <a:lumMod val="20000"/>
                    <a:lumOff val="80000"/>
                    <a:alpha val="5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1DC7486-0E00-F98E-B8C9-11A6FBEFF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0158" y="3062837"/>
                  <a:ext cx="2463646" cy="5847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Détection automatique incendie,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mise en sécurité, supervision,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Systèmes, extinction autonome,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extinction automatique par gaz et mousse.</a:t>
                  </a:r>
                </a:p>
              </p:txBody>
            </p:sp>
            <p:sp>
              <p:nvSpPr>
                <p:cNvPr id="73" name="ZoneTexte 72">
                  <a:extLst>
                    <a:ext uri="{FF2B5EF4-FFF2-40B4-BE49-F238E27FC236}">
                      <a16:creationId xmlns:a16="http://schemas.microsoft.com/office/drawing/2014/main" id="{1C98EEC6-11BE-D77A-F537-C30633D1943E}"/>
                    </a:ext>
                  </a:extLst>
                </p:cNvPr>
                <p:cNvSpPr txBox="1"/>
                <p:nvPr/>
              </p:nvSpPr>
              <p:spPr>
                <a:xfrm>
                  <a:off x="3722334" y="3170558"/>
                  <a:ext cx="25572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Systèmes incendie</a:t>
                  </a:r>
                </a:p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installation – maintenance et service</a:t>
                  </a:r>
                </a:p>
              </p:txBody>
            </p:sp>
            <p:grpSp>
              <p:nvGrpSpPr>
                <p:cNvPr id="74" name="Groupe 73">
                  <a:extLst>
                    <a:ext uri="{FF2B5EF4-FFF2-40B4-BE49-F238E27FC236}">
                      <a16:creationId xmlns:a16="http://schemas.microsoft.com/office/drawing/2014/main" id="{A8F57053-4EB9-7A9D-BF04-DC2A81167E5B}"/>
                    </a:ext>
                  </a:extLst>
                </p:cNvPr>
                <p:cNvGrpSpPr/>
                <p:nvPr/>
              </p:nvGrpSpPr>
              <p:grpSpPr>
                <a:xfrm>
                  <a:off x="3951414" y="3049224"/>
                  <a:ext cx="2417568" cy="612000"/>
                  <a:chOff x="3951414" y="3233100"/>
                  <a:chExt cx="2417568" cy="612000"/>
                </a:xfrm>
              </p:grpSpPr>
              <p:sp>
                <p:nvSpPr>
                  <p:cNvPr id="78" name="ZoneTexte 72">
                    <a:extLst>
                      <a:ext uri="{FF2B5EF4-FFF2-40B4-BE49-F238E27FC236}">
                        <a16:creationId xmlns:a16="http://schemas.microsoft.com/office/drawing/2014/main" id="{E61DB6E0-1208-4B4C-41E3-CCE91FE17E5D}"/>
                      </a:ext>
                    </a:extLst>
                  </p:cNvPr>
                  <p:cNvSpPr txBox="1"/>
                  <p:nvPr/>
                </p:nvSpPr>
                <p:spPr>
                  <a:xfrm>
                    <a:off x="3951414" y="3233100"/>
                    <a:ext cx="2417568" cy="612000"/>
                  </a:xfrm>
                  <a:prstGeom prst="stripedRightArrow">
                    <a:avLst/>
                  </a:prstGeom>
                  <a:solidFill>
                    <a:srgbClr val="0070C0"/>
                  </a:solidFill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ZoneTexte 78">
                    <a:extLst>
                      <a:ext uri="{FF2B5EF4-FFF2-40B4-BE49-F238E27FC236}">
                        <a16:creationId xmlns:a16="http://schemas.microsoft.com/office/drawing/2014/main" id="{C52802C0-99C4-034E-1046-5E03E514A48F}"/>
                      </a:ext>
                    </a:extLst>
                  </p:cNvPr>
                  <p:cNvSpPr txBox="1"/>
                  <p:nvPr/>
                </p:nvSpPr>
                <p:spPr>
                  <a:xfrm>
                    <a:off x="4033713" y="3354434"/>
                    <a:ext cx="22459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900" b="1" i="0" u="none" strike="noStrike" kern="1200" cap="sm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Systèmes incendie</a:t>
                    </a:r>
                  </a:p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900" b="1" i="0" u="none" strike="noStrike" kern="1200" cap="sm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installation – maintenance et service</a:t>
                    </a:r>
                  </a:p>
                </p:txBody>
              </p:sp>
            </p:grpSp>
            <p:pic>
              <p:nvPicPr>
                <p:cNvPr id="76" name="Image 75" descr="Une image contenant vert, intérieur&#10;&#10;Description générée automatiquement">
                  <a:extLst>
                    <a:ext uri="{FF2B5EF4-FFF2-40B4-BE49-F238E27FC236}">
                      <a16:creationId xmlns:a16="http://schemas.microsoft.com/office/drawing/2014/main" id="{12D568A2-36B3-C8B5-EEDA-57CB605BB0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9214" y="3132439"/>
                  <a:ext cx="560521" cy="445571"/>
                </a:xfrm>
                <a:prstGeom prst="rect">
                  <a:avLst/>
                </a:prstGeom>
              </p:spPr>
            </p:pic>
            <p:pic>
              <p:nvPicPr>
                <p:cNvPr id="77" name="Image 76">
                  <a:extLst>
                    <a:ext uri="{FF2B5EF4-FFF2-40B4-BE49-F238E27FC236}">
                      <a16:creationId xmlns:a16="http://schemas.microsoft.com/office/drawing/2014/main" id="{5CE59CC8-1C4C-8DA0-95E7-F5899BA44F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4337" y="3098426"/>
                  <a:ext cx="927928" cy="513597"/>
                </a:xfrm>
                <a:prstGeom prst="rect">
                  <a:avLst/>
                </a:prstGeom>
              </p:spPr>
            </p:pic>
          </p:grpSp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E7F07CF2-E61A-12C5-7197-F7851EF49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266" y="2922193"/>
                <a:ext cx="801563" cy="196573"/>
              </a:xfrm>
              <a:prstGeom prst="rect">
                <a:avLst/>
              </a:prstGeom>
            </p:spPr>
          </p:pic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23385DF-C77D-239A-D91F-1C18E7049B79}"/>
                </a:ext>
              </a:extLst>
            </p:cNvPr>
            <p:cNvGrpSpPr/>
            <p:nvPr/>
          </p:nvGrpSpPr>
          <p:grpSpPr>
            <a:xfrm>
              <a:off x="1166291" y="3684333"/>
              <a:ext cx="7707006" cy="683904"/>
              <a:chOff x="1166291" y="3684333"/>
              <a:chExt cx="7707006" cy="683904"/>
            </a:xfrm>
          </p:grpSpPr>
          <p:pic>
            <p:nvPicPr>
              <p:cNvPr id="35" name="Image 34" descr="Une image contenant texte, personne, équipement électronique, ordinateur&#10;&#10;Description générée automatiquement">
                <a:extLst>
                  <a:ext uri="{FF2B5EF4-FFF2-40B4-BE49-F238E27FC236}">
                    <a16:creationId xmlns:a16="http://schemas.microsoft.com/office/drawing/2014/main" id="{A43C8DD6-FC66-6FB8-36C2-9C36391DB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29030" y="3808121"/>
                <a:ext cx="654734" cy="436329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Image 35" descr="Une image contenant texte, ordinateur&#10;&#10;Description générée automatiquement">
                <a:extLst>
                  <a:ext uri="{FF2B5EF4-FFF2-40B4-BE49-F238E27FC236}">
                    <a16:creationId xmlns:a16="http://schemas.microsoft.com/office/drawing/2014/main" id="{E5AA11B1-9029-F26F-D6F5-CF7238F7D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6396" y="3808121"/>
                <a:ext cx="654732" cy="43632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7" name="Carré corné 58">
                <a:extLst>
                  <a:ext uri="{FF2B5EF4-FFF2-40B4-BE49-F238E27FC236}">
                    <a16:creationId xmlns:a16="http://schemas.microsoft.com/office/drawing/2014/main" id="{4CE15AB3-CC37-5F28-C655-09CF7E8FA695}"/>
                  </a:ext>
                </a:extLst>
              </p:cNvPr>
              <p:cNvSpPr/>
              <p:nvPr/>
            </p:nvSpPr>
            <p:spPr>
              <a:xfrm>
                <a:off x="6368982" y="3684333"/>
                <a:ext cx="2504315" cy="683904"/>
              </a:xfrm>
              <a:prstGeom prst="foldedCorner">
                <a:avLst/>
              </a:prstGeom>
              <a:solidFill>
                <a:schemeClr val="accent6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C362D07-E398-2718-0120-885F9EB8E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0158" y="3733898"/>
                <a:ext cx="2473392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9933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Sites tertiaires et industriels,</a:t>
                </a:r>
              </a:p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9933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Etablissements recevant du public,</a:t>
                </a:r>
              </a:p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9933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Accompagnement dans l’établissement de procédures de levées de doute.</a:t>
                </a:r>
              </a:p>
            </p:txBody>
          </p:sp>
          <p:sp>
            <p:nvSpPr>
              <p:cNvPr id="39" name="ZoneTexte 72">
                <a:extLst>
                  <a:ext uri="{FF2B5EF4-FFF2-40B4-BE49-F238E27FC236}">
                    <a16:creationId xmlns:a16="http://schemas.microsoft.com/office/drawing/2014/main" id="{FE81E79A-DF5C-EE78-C4A0-BE56BDAE9450}"/>
                  </a:ext>
                </a:extLst>
              </p:cNvPr>
              <p:cNvSpPr txBox="1"/>
              <p:nvPr/>
            </p:nvSpPr>
            <p:spPr>
              <a:xfrm>
                <a:off x="3951414" y="3720285"/>
                <a:ext cx="2419674" cy="612000"/>
              </a:xfrm>
              <a:prstGeom prst="stripedRightArrow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sm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309D9D01-994E-251A-30E4-67D477859D52}"/>
                  </a:ext>
                </a:extLst>
              </p:cNvPr>
              <p:cNvSpPr txBox="1"/>
              <p:nvPr/>
            </p:nvSpPr>
            <p:spPr>
              <a:xfrm>
                <a:off x="4033713" y="3841619"/>
                <a:ext cx="2248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00" b="1" i="0" u="none" strike="noStrike" kern="1200" cap="sm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Télésurveillance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00" b="1" i="0" u="none" strike="noStrike" kern="1200" cap="sm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incendie</a:t>
                </a:r>
              </a:p>
            </p:txBody>
          </p:sp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26BBC494-AA5B-A238-3E9B-5DB29474E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291" y="3903846"/>
                <a:ext cx="790836" cy="244879"/>
              </a:xfrm>
              <a:prstGeom prst="rect">
                <a:avLst/>
              </a:prstGeom>
            </p:spPr>
          </p:pic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9F7AFCD-B8CD-3F58-50A1-4DF23037EB7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Nos solutions et synergies </a:t>
            </a:r>
          </a:p>
        </p:txBody>
      </p:sp>
    </p:spTree>
    <p:extLst>
      <p:ext uri="{BB962C8B-B14F-4D97-AF65-F5344CB8AC3E}">
        <p14:creationId xmlns:p14="http://schemas.microsoft.com/office/powerpoint/2010/main" val="327932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09454DE0-683A-4432-80CF-D4F95CF182BE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4" name="Image 63">
              <a:hlinkClick r:id="rId2" action="ppaction://hlinksldjump"/>
              <a:extLst>
                <a:ext uri="{FF2B5EF4-FFF2-40B4-BE49-F238E27FC236}">
                  <a16:creationId xmlns:a16="http://schemas.microsoft.com/office/drawing/2014/main" id="{4319B96B-B840-459B-808E-5A67BE233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5" name="Image 64">
              <a:hlinkClick r:id="rId4" action="ppaction://hlinksldjump"/>
              <a:extLst>
                <a:ext uri="{FF2B5EF4-FFF2-40B4-BE49-F238E27FC236}">
                  <a16:creationId xmlns:a16="http://schemas.microsoft.com/office/drawing/2014/main" id="{A5D5427D-22E2-49D4-A671-DA77F1AE4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6" name="Image 65">
              <a:hlinkClick r:id="rId6" action="ppaction://hlinksldjump"/>
              <a:extLst>
                <a:ext uri="{FF2B5EF4-FFF2-40B4-BE49-F238E27FC236}">
                  <a16:creationId xmlns:a16="http://schemas.microsoft.com/office/drawing/2014/main" id="{41A39BB9-55A3-4F15-BA73-E1AE4242F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A6363D-9BD2-D5D1-AAE9-D32B5EDA66A8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8430EDD-C581-71F7-E029-6E77CF7953DE}"/>
              </a:ext>
            </a:extLst>
          </p:cNvPr>
          <p:cNvGrpSpPr/>
          <p:nvPr/>
        </p:nvGrpSpPr>
        <p:grpSpPr>
          <a:xfrm>
            <a:off x="179513" y="1155153"/>
            <a:ext cx="8712968" cy="3072053"/>
            <a:chOff x="179513" y="1620046"/>
            <a:chExt cx="8712968" cy="3072053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2EF53161-BCA0-48A8-A191-61F69ED5FC40}"/>
                </a:ext>
              </a:extLst>
            </p:cNvPr>
            <p:cNvGrpSpPr/>
            <p:nvPr/>
          </p:nvGrpSpPr>
          <p:grpSpPr>
            <a:xfrm>
              <a:off x="179513" y="1620046"/>
              <a:ext cx="1891947" cy="2927134"/>
              <a:chOff x="2151228" y="1620046"/>
              <a:chExt cx="1891947" cy="2927134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AAC2CAD2-BD01-4458-A994-D2BDD7B78194}"/>
                  </a:ext>
                </a:extLst>
              </p:cNvPr>
              <p:cNvSpPr/>
              <p:nvPr/>
            </p:nvSpPr>
            <p:spPr>
              <a:xfrm>
                <a:off x="2166804" y="1620046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2D14DED-9D19-4B86-B1B9-2A72D4B036B7}"/>
                  </a:ext>
                </a:extLst>
              </p:cNvPr>
              <p:cNvSpPr/>
              <p:nvPr/>
            </p:nvSpPr>
            <p:spPr>
              <a:xfrm>
                <a:off x="2151228" y="2681619"/>
                <a:ext cx="1891947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cap="small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D895186-E8AA-40ED-9AC3-9A4FFECF27CD}"/>
                  </a:ext>
                </a:extLst>
              </p:cNvPr>
              <p:cNvSpPr/>
              <p:nvPr/>
            </p:nvSpPr>
            <p:spPr>
              <a:xfrm>
                <a:off x="2166804" y="2684396"/>
                <a:ext cx="187220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00" b="1" cap="all" dirty="0">
                    <a:solidFill>
                      <a:srgbClr val="1F497D"/>
                    </a:solidFill>
                    <a:latin typeface="Arial"/>
                  </a:rPr>
                  <a:t>C.SCAN / C.SCAN+</a:t>
                </a: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7924E208-B4B9-40F5-BD6C-E319569621D3}"/>
                  </a:ext>
                </a:extLst>
              </p:cNvPr>
              <p:cNvSpPr/>
              <p:nvPr/>
            </p:nvSpPr>
            <p:spPr>
              <a:xfrm>
                <a:off x="2166806" y="1620048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Gamme collective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577CA30-B323-4DCC-B25A-302B091C7AAD}"/>
                  </a:ext>
                </a:extLst>
              </p:cNvPr>
              <p:cNvSpPr/>
              <p:nvPr/>
            </p:nvSpPr>
            <p:spPr>
              <a:xfrm>
                <a:off x="2166805" y="3723878"/>
                <a:ext cx="1872207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Nos gammes collectives C.SCAN+ filtrent les perturbations et corrigent les performances. leurs seuils de sensibilité sont réglables</a:t>
                </a:r>
                <a:r>
                  <a:rPr lang="fr-FR" sz="950" baseline="30000" dirty="0">
                    <a:solidFill>
                      <a:srgbClr val="002060"/>
                    </a:solidFill>
                    <a:latin typeface="Arial"/>
                  </a:rPr>
                  <a:t>(2)</a:t>
                </a: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DAAC1300-D33A-4923-A015-EA9D7805CABA}"/>
                  </a:ext>
                </a:extLst>
              </p:cNvPr>
              <p:cNvSpPr/>
              <p:nvPr/>
            </p:nvSpPr>
            <p:spPr>
              <a:xfrm>
                <a:off x="2166805" y="2910728"/>
                <a:ext cx="187220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Offrir</a:t>
                </a:r>
                <a:endParaRPr lang="fr-FR" sz="9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des fonctionnalités élaborées dès les entrées de gamme </a:t>
                </a:r>
              </a:p>
              <a:p>
                <a:pPr algn="ctr" defTabSz="914378">
                  <a:defRPr/>
                </a:pP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pour une sécurité optimale</a:t>
                </a:r>
              </a:p>
            </p:txBody>
          </p:sp>
          <p:grpSp>
            <p:nvGrpSpPr>
              <p:cNvPr id="19" name="Groupe 18">
                <a:extLst>
                  <a:ext uri="{FF2B5EF4-FFF2-40B4-BE49-F238E27FC236}">
                    <a16:creationId xmlns:a16="http://schemas.microsoft.com/office/drawing/2014/main" id="{47FB69B3-C02F-453A-BFC9-014501F8118B}"/>
                  </a:ext>
                </a:extLst>
              </p:cNvPr>
              <p:cNvGrpSpPr/>
              <p:nvPr/>
            </p:nvGrpSpPr>
            <p:grpSpPr>
              <a:xfrm>
                <a:off x="2282713" y="2009528"/>
                <a:ext cx="1656611" cy="597794"/>
                <a:chOff x="2282713" y="2009528"/>
                <a:chExt cx="1656611" cy="597794"/>
              </a:xfrm>
            </p:grpSpPr>
            <p:sp>
              <p:nvSpPr>
                <p:cNvPr id="94" name="Rectangle à coins arrondis 65">
                  <a:extLst>
                    <a:ext uri="{FF2B5EF4-FFF2-40B4-BE49-F238E27FC236}">
                      <a16:creationId xmlns:a16="http://schemas.microsoft.com/office/drawing/2014/main" id="{6B4F7530-9A70-45A2-B8FC-26A611817254}"/>
                    </a:ext>
                  </a:extLst>
                </p:cNvPr>
                <p:cNvSpPr/>
                <p:nvPr/>
              </p:nvSpPr>
              <p:spPr>
                <a:xfrm>
                  <a:off x="2282713" y="2009528"/>
                  <a:ext cx="1656611" cy="597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>
                    <a:defRPr/>
                  </a:pPr>
                  <a:endParaRPr lang="fr-FR" sz="180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grpSp>
              <p:nvGrpSpPr>
                <p:cNvPr id="18" name="Groupe 17">
                  <a:extLst>
                    <a:ext uri="{FF2B5EF4-FFF2-40B4-BE49-F238E27FC236}">
                      <a16:creationId xmlns:a16="http://schemas.microsoft.com/office/drawing/2014/main" id="{AB68B5B0-CE41-432B-8A55-E1669F74597E}"/>
                    </a:ext>
                  </a:extLst>
                </p:cNvPr>
                <p:cNvGrpSpPr/>
                <p:nvPr/>
              </p:nvGrpSpPr>
              <p:grpSpPr>
                <a:xfrm>
                  <a:off x="2395690" y="2141492"/>
                  <a:ext cx="1430656" cy="333867"/>
                  <a:chOff x="2381873" y="2122666"/>
                  <a:chExt cx="1430656" cy="333867"/>
                </a:xfrm>
              </p:grpSpPr>
              <p:pic>
                <p:nvPicPr>
                  <p:cNvPr id="9" name="Image 8">
                    <a:extLst>
                      <a:ext uri="{FF2B5EF4-FFF2-40B4-BE49-F238E27FC236}">
                        <a16:creationId xmlns:a16="http://schemas.microsoft.com/office/drawing/2014/main" id="{EB80CCAF-0752-4A21-9B0A-A01269573CD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381873" y="2138837"/>
                    <a:ext cx="404881" cy="307829"/>
                  </a:xfrm>
                  <a:prstGeom prst="rect">
                    <a:avLst/>
                  </a:prstGeom>
                </p:spPr>
              </p:pic>
              <p:pic>
                <p:nvPicPr>
                  <p:cNvPr id="14" name="Image 13" descr="Une image contenant intérieur, conteneur&#10;&#10;Description générée automatiquement">
                    <a:extLst>
                      <a:ext uri="{FF2B5EF4-FFF2-40B4-BE49-F238E27FC236}">
                        <a16:creationId xmlns:a16="http://schemas.microsoft.com/office/drawing/2014/main" id="{467E8186-58E0-4542-B4BD-8D8CF6C3904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2884166" y="2129142"/>
                    <a:ext cx="388594" cy="317524"/>
                  </a:xfrm>
                  <a:prstGeom prst="rect">
                    <a:avLst/>
                  </a:prstGeom>
                </p:spPr>
              </p:pic>
              <p:pic>
                <p:nvPicPr>
                  <p:cNvPr id="16" name="Image 15" descr="Une image contenant fermer, projecteur&#10;&#10;Description générée automatiquement">
                    <a:extLst>
                      <a:ext uri="{FF2B5EF4-FFF2-40B4-BE49-F238E27FC236}">
                        <a16:creationId xmlns:a16="http://schemas.microsoft.com/office/drawing/2014/main" id="{D9C52987-6D1E-479A-8CD9-F13921B5B96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70172" y="2122666"/>
                    <a:ext cx="442357" cy="333867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42" name="Rectangle 41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6269810" y="4522822"/>
              <a:ext cx="2597134" cy="1692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rPr>
                <a:t>liste de nos agences I7, F7 certifiées  : cnpp.com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269810" y="3068006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d’installation I7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de maintenance F7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Systèmes de détection incendie Centralisateurs de mise en sécurité incendie</a:t>
              </a:r>
            </a:p>
          </p:txBody>
        </p:sp>
        <p:pic>
          <p:nvPicPr>
            <p:cNvPr id="50" name="Image 49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1072" y="2061836"/>
              <a:ext cx="765386" cy="5051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9535" y="2067834"/>
              <a:ext cx="806762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2" name="Arrondir un rectangle avec un coin du même côté 51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60" name="Connecteur droit 59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ectangle 46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3" name="Image 42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46DB7CEF-9228-412B-9DD1-4EF0A4665921}"/>
                </a:ext>
              </a:extLst>
            </p:cNvPr>
            <p:cNvGrpSpPr/>
            <p:nvPr/>
          </p:nvGrpSpPr>
          <p:grpSpPr>
            <a:xfrm>
              <a:off x="2185522" y="1620047"/>
              <a:ext cx="1872209" cy="2895920"/>
              <a:chOff x="2339752" y="1620046"/>
              <a:chExt cx="1872209" cy="2895920"/>
            </a:xfrm>
          </p:grpSpPr>
          <p:sp>
            <p:nvSpPr>
              <p:cNvPr id="53" name="Rectangle à coins arrondis 11">
                <a:extLst>
                  <a:ext uri="{FF2B5EF4-FFF2-40B4-BE49-F238E27FC236}">
                    <a16:creationId xmlns:a16="http://schemas.microsoft.com/office/drawing/2014/main" id="{5DA9D106-7C8E-45A1-8623-00A30F296B15}"/>
                  </a:ext>
                </a:extLst>
              </p:cNvPr>
              <p:cNvSpPr/>
              <p:nvPr/>
            </p:nvSpPr>
            <p:spPr>
              <a:xfrm>
                <a:off x="2453520" y="1995686"/>
                <a:ext cx="1686432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F413EE74-A57E-4CD7-B4E7-102B514BE602}"/>
                  </a:ext>
                </a:extLst>
              </p:cNvPr>
              <p:cNvSpPr/>
              <p:nvPr/>
            </p:nvSpPr>
            <p:spPr>
              <a:xfrm>
                <a:off x="2339752" y="1620046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8DEED01-BB55-475E-9CF9-F5A3C5C8C93D}"/>
                  </a:ext>
                </a:extLst>
              </p:cNvPr>
              <p:cNvSpPr/>
              <p:nvPr/>
            </p:nvSpPr>
            <p:spPr>
              <a:xfrm>
                <a:off x="2339752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D3DDD752-67C8-4D81-8C4E-6C922D457399}"/>
                  </a:ext>
                </a:extLst>
              </p:cNvPr>
              <p:cNvSpPr/>
              <p:nvPr/>
            </p:nvSpPr>
            <p:spPr>
              <a:xfrm>
                <a:off x="2339752" y="1620048"/>
                <a:ext cx="1872208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Gamme adressable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D6EE6E7B-F744-430C-8EFF-575668904D2B}"/>
                  </a:ext>
                </a:extLst>
              </p:cNvPr>
              <p:cNvSpPr/>
              <p:nvPr/>
            </p:nvSpPr>
            <p:spPr>
              <a:xfrm>
                <a:off x="2339752" y="2684398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I.scan+</a:t>
                </a: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E2C504EC-B94C-4054-B2BB-9D362D41EC38}"/>
                  </a:ext>
                </a:extLst>
              </p:cNvPr>
              <p:cNvSpPr/>
              <p:nvPr/>
            </p:nvSpPr>
            <p:spPr>
              <a:xfrm>
                <a:off x="2339753" y="2910728"/>
                <a:ext cx="187220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Couvrir </a:t>
                </a:r>
              </a:p>
              <a:p>
                <a:pPr algn="ctr" defTabSz="914378">
                  <a:defRPr/>
                </a:pP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vos locaux pour prévenir d’un début incendie en facilitant la localisation des détecteurs</a:t>
                </a: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3D35DB9-555D-40DD-9F90-66D5AD22112B}"/>
                  </a:ext>
                </a:extLst>
              </p:cNvPr>
              <p:cNvSpPr/>
              <p:nvPr/>
            </p:nvSpPr>
            <p:spPr>
              <a:xfrm>
                <a:off x="2348966" y="3723878"/>
                <a:ext cx="1862994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dirty="0">
                    <a:solidFill>
                      <a:srgbClr val="1F497D"/>
                    </a:solidFill>
                    <a:latin typeface="Arial"/>
                  </a:rPr>
                  <a:t>Nos gammes adressables combinent efficacité et stabilité  des détecteurs de fumée, de chaleur et détecteurs combinés </a:t>
                </a:r>
              </a:p>
            </p:txBody>
          </p:sp>
          <p:sp>
            <p:nvSpPr>
              <p:cNvPr id="82" name="Rectangle à coins arrondis 22">
                <a:extLst>
                  <a:ext uri="{FF2B5EF4-FFF2-40B4-BE49-F238E27FC236}">
                    <a16:creationId xmlns:a16="http://schemas.microsoft.com/office/drawing/2014/main" id="{C17BCF41-89C8-499A-8B5F-E439227B71B6}"/>
                  </a:ext>
                </a:extLst>
              </p:cNvPr>
              <p:cNvSpPr/>
              <p:nvPr/>
            </p:nvSpPr>
            <p:spPr>
              <a:xfrm>
                <a:off x="2449357" y="1995686"/>
                <a:ext cx="1626939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83" name="Image 82">
                <a:extLst>
                  <a:ext uri="{FF2B5EF4-FFF2-40B4-BE49-F238E27FC236}">
                    <a16:creationId xmlns:a16="http://schemas.microsoft.com/office/drawing/2014/main" id="{29C97DB7-71A4-4E52-BAB6-027C26499C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6765" y="2157554"/>
                <a:ext cx="349051" cy="289113"/>
              </a:xfrm>
              <a:prstGeom prst="rect">
                <a:avLst/>
              </a:prstGeom>
            </p:spPr>
          </p:pic>
          <p:pic>
            <p:nvPicPr>
              <p:cNvPr id="84" name="Image 83" descr="IScan+M.png">
                <a:extLst>
                  <a:ext uri="{FF2B5EF4-FFF2-40B4-BE49-F238E27FC236}">
                    <a16:creationId xmlns:a16="http://schemas.microsoft.com/office/drawing/2014/main" id="{DF166577-D3B2-4E15-A0B3-6B7FEA4B3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99235" y="2137104"/>
                <a:ext cx="394741" cy="330351"/>
              </a:xfrm>
              <a:prstGeom prst="rect">
                <a:avLst/>
              </a:prstGeom>
            </p:spPr>
          </p:pic>
          <p:pic>
            <p:nvPicPr>
              <p:cNvPr id="86" name="Image 85">
                <a:extLst>
                  <a:ext uri="{FF2B5EF4-FFF2-40B4-BE49-F238E27FC236}">
                    <a16:creationId xmlns:a16="http://schemas.microsoft.com/office/drawing/2014/main" id="{950ABD26-0EF1-466B-8483-D0F2FCEA5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51586" y="2153577"/>
                <a:ext cx="368286" cy="309695"/>
              </a:xfrm>
              <a:prstGeom prst="rect">
                <a:avLst/>
              </a:prstGeom>
            </p:spPr>
          </p:pic>
        </p:grp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202392-041B-4055-8B41-E5A9140B8B09}"/>
                </a:ext>
              </a:extLst>
            </p:cNvPr>
            <p:cNvSpPr/>
            <p:nvPr/>
          </p:nvSpPr>
          <p:spPr>
            <a:xfrm>
              <a:off x="190925" y="4507432"/>
              <a:ext cx="1891947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914378"/>
              <a:r>
                <a:rPr lang="fr-FR" sz="500" i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rPr>
                <a:t>(2) </a:t>
              </a: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rPr>
                <a:t>Détecteurs de fumée C.SCAN+O, C.SCAN+M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6CEF0000-192A-281B-40A8-E50465430228}"/>
                </a:ext>
              </a:extLst>
            </p:cNvPr>
            <p:cNvGrpSpPr/>
            <p:nvPr/>
          </p:nvGrpSpPr>
          <p:grpSpPr>
            <a:xfrm>
              <a:off x="4171794" y="1622395"/>
              <a:ext cx="1872209" cy="2927134"/>
              <a:chOff x="251519" y="1622394"/>
              <a:chExt cx="1872209" cy="2927134"/>
            </a:xfrm>
          </p:grpSpPr>
          <p:sp>
            <p:nvSpPr>
              <p:cNvPr id="10" name="Rectangle à coins arrondis 11">
                <a:extLst>
                  <a:ext uri="{FF2B5EF4-FFF2-40B4-BE49-F238E27FC236}">
                    <a16:creationId xmlns:a16="http://schemas.microsoft.com/office/drawing/2014/main" id="{93E4B3C6-FAAB-FA8E-8C6A-7305CD3103B0}"/>
                  </a:ext>
                </a:extLst>
              </p:cNvPr>
              <p:cNvSpPr/>
              <p:nvPr/>
            </p:nvSpPr>
            <p:spPr>
              <a:xfrm>
                <a:off x="365287" y="1998034"/>
                <a:ext cx="1686432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FDA6EB-C34D-5BC4-A2B5-9FEC545D9EED}"/>
                  </a:ext>
                </a:extLst>
              </p:cNvPr>
              <p:cNvSpPr/>
              <p:nvPr/>
            </p:nvSpPr>
            <p:spPr>
              <a:xfrm>
                <a:off x="251519" y="1622394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BB2D18F-D0E2-6C11-3AAF-FFAF10978583}"/>
                  </a:ext>
                </a:extLst>
              </p:cNvPr>
              <p:cNvSpPr/>
              <p:nvPr/>
            </p:nvSpPr>
            <p:spPr>
              <a:xfrm>
                <a:off x="251519" y="2672028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89E2B45-C9A4-C14C-FFD1-5E8A457D4FC2}"/>
                  </a:ext>
                </a:extLst>
              </p:cNvPr>
              <p:cNvSpPr/>
              <p:nvPr/>
            </p:nvSpPr>
            <p:spPr>
              <a:xfrm>
                <a:off x="251519" y="1622396"/>
                <a:ext cx="1872208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Détection radio adressable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936E426-EAEF-901C-DC6F-64F0BF67804A}"/>
                  </a:ext>
                </a:extLst>
              </p:cNvPr>
              <p:cNvSpPr/>
              <p:nvPr/>
            </p:nvSpPr>
            <p:spPr>
              <a:xfrm>
                <a:off x="251519" y="2686746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Gamme R.scan+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87D8652-5973-C530-E268-BCBEF29329BA}"/>
                  </a:ext>
                </a:extLst>
              </p:cNvPr>
              <p:cNvSpPr/>
              <p:nvPr/>
            </p:nvSpPr>
            <p:spPr>
              <a:xfrm>
                <a:off x="251520" y="2913076"/>
                <a:ext cx="187220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Se prémunir </a:t>
                </a:r>
              </a:p>
              <a:p>
                <a:pPr algn="ctr" defTabSz="914378">
                  <a:defRPr/>
                </a:pP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Des passages de câbles</a:t>
                </a:r>
              </a:p>
              <a:p>
                <a:pPr algn="ctr" defTabSz="914378">
                  <a:defRPr/>
                </a:pP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de détecteurs, déclencheurs manuels, indicateurs d’action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03EDA6CC-579C-561F-64AC-1F6F946A4046}"/>
                  </a:ext>
                </a:extLst>
              </p:cNvPr>
              <p:cNvSpPr/>
              <p:nvPr/>
            </p:nvSpPr>
            <p:spPr>
              <a:xfrm>
                <a:off x="260733" y="3726226"/>
                <a:ext cx="1862994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dirty="0">
                    <a:solidFill>
                      <a:srgbClr val="1F497D"/>
                    </a:solidFill>
                    <a:latin typeface="Arial"/>
                  </a:rPr>
                  <a:t>Nous innovons avec une gamme complète comprenant l’indicateur d’action, combinée à la gamme filaire pour une intégration optimum</a:t>
                </a:r>
              </a:p>
            </p:txBody>
          </p:sp>
          <p:sp>
            <p:nvSpPr>
              <p:cNvPr id="23" name="Rectangle à coins arrondis 22">
                <a:extLst>
                  <a:ext uri="{FF2B5EF4-FFF2-40B4-BE49-F238E27FC236}">
                    <a16:creationId xmlns:a16="http://schemas.microsoft.com/office/drawing/2014/main" id="{2D73212E-D22F-D17F-D493-1D1FE6F31AAE}"/>
                  </a:ext>
                </a:extLst>
              </p:cNvPr>
              <p:cNvSpPr/>
              <p:nvPr/>
            </p:nvSpPr>
            <p:spPr>
              <a:xfrm>
                <a:off x="611559" y="1998034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23899B6C-E4D3-7215-EDC8-646E33E8F4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2904" y="2012270"/>
                <a:ext cx="849438" cy="587021"/>
              </a:xfrm>
              <a:prstGeom prst="rect">
                <a:avLst/>
              </a:prstGeom>
            </p:spPr>
          </p:pic>
        </p:grp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57884E7-2C11-4733-1D3C-563329C0F12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 ponctuelle</a:t>
            </a:r>
          </a:p>
        </p:txBody>
      </p:sp>
    </p:spTree>
    <p:extLst>
      <p:ext uri="{BB962C8B-B14F-4D97-AF65-F5344CB8AC3E}">
        <p14:creationId xmlns:p14="http://schemas.microsoft.com/office/powerpoint/2010/main" val="152706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e 21">
            <a:extLst>
              <a:ext uri="{FF2B5EF4-FFF2-40B4-BE49-F238E27FC236}">
                <a16:creationId xmlns:a16="http://schemas.microsoft.com/office/drawing/2014/main" id="{42787F73-32EB-429B-87F9-31CA9EF3C47D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3" name="Image 22">
              <a:hlinkClick r:id="rId2" action="ppaction://hlinksldjump"/>
              <a:extLst>
                <a:ext uri="{FF2B5EF4-FFF2-40B4-BE49-F238E27FC236}">
                  <a16:creationId xmlns:a16="http://schemas.microsoft.com/office/drawing/2014/main" id="{4B763E3A-62FA-4E71-BE8A-B3EFF0078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4" name="Imag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4CC9650A-EDE1-4E0A-AC6E-F40499DFE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5" name="Image 24">
              <a:hlinkClick r:id="rId6" action="ppaction://hlinksldjump"/>
              <a:extLst>
                <a:ext uri="{FF2B5EF4-FFF2-40B4-BE49-F238E27FC236}">
                  <a16:creationId xmlns:a16="http://schemas.microsoft.com/office/drawing/2014/main" id="{D3611E0F-DC22-4A11-8E30-461C12CF1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6A2C8D-96A5-8D38-1D25-566710C221F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34B8F89-CC38-92B7-6741-512C491E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Chubb France</a:t>
            </a:r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6D755-1551-410A-8833-173E85FCC8C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Nos engagements métiers et DEPF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4CC86E2-53BE-202A-33A4-76DA0F400C44}"/>
              </a:ext>
            </a:extLst>
          </p:cNvPr>
          <p:cNvGrpSpPr/>
          <p:nvPr/>
        </p:nvGrpSpPr>
        <p:grpSpPr>
          <a:xfrm>
            <a:off x="378262" y="1236846"/>
            <a:ext cx="8352927" cy="2932959"/>
            <a:chOff x="323528" y="1584175"/>
            <a:chExt cx="8352927" cy="293295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964BE8AA-1248-5F14-6674-951D74548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744" y="1584775"/>
              <a:ext cx="4993900" cy="2925213"/>
            </a:xfrm>
            <a:prstGeom prst="rect">
              <a:avLst/>
            </a:prstGeom>
          </p:spPr>
        </p:pic>
        <p:pic>
          <p:nvPicPr>
            <p:cNvPr id="4" name="Image 3" descr="Une image contenant intérieur, plafond, place&#10;&#10;Description générée automatiquement">
              <a:extLst>
                <a:ext uri="{FF2B5EF4-FFF2-40B4-BE49-F238E27FC236}">
                  <a16:creationId xmlns:a16="http://schemas.microsoft.com/office/drawing/2014/main" id="{85C4039A-300E-361A-F412-15F74E187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08"/>
            <a:stretch/>
          </p:blipFill>
          <p:spPr>
            <a:xfrm>
              <a:off x="323528" y="1584175"/>
              <a:ext cx="3600400" cy="2923869"/>
            </a:xfrm>
            <a:prstGeom prst="rect">
              <a:avLst/>
            </a:prstGeom>
          </p:spPr>
        </p:pic>
        <p:pic>
          <p:nvPicPr>
            <p:cNvPr id="7" name="Image 6" descr="Une image contenant ciel, extérieur&#10;&#10;Description générée automatiquement">
              <a:extLst>
                <a:ext uri="{FF2B5EF4-FFF2-40B4-BE49-F238E27FC236}">
                  <a16:creationId xmlns:a16="http://schemas.microsoft.com/office/drawing/2014/main" id="{53BB24BB-4CC4-95F9-9493-CACACE8C5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72"/>
            <a:stretch/>
          </p:blipFill>
          <p:spPr>
            <a:xfrm>
              <a:off x="6300192" y="1584175"/>
              <a:ext cx="2376263" cy="2932959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07296A77-3542-774E-FCC0-42539DA7A833}"/>
              </a:ext>
            </a:extLst>
          </p:cNvPr>
          <p:cNvSpPr/>
          <p:nvPr/>
        </p:nvSpPr>
        <p:spPr>
          <a:xfrm>
            <a:off x="123456" y="1203598"/>
            <a:ext cx="8765793" cy="3096344"/>
          </a:xfrm>
          <a:prstGeom prst="rect">
            <a:avLst/>
          </a:prstGeom>
          <a:solidFill>
            <a:schemeClr val="accent1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0CA4AD-28CD-87AF-4D43-26E3CD1FC9D6}"/>
              </a:ext>
            </a:extLst>
          </p:cNvPr>
          <p:cNvSpPr/>
          <p:nvPr/>
        </p:nvSpPr>
        <p:spPr>
          <a:xfrm>
            <a:off x="1742332" y="3775313"/>
            <a:ext cx="472432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Listes des produits et /ou périmètres de certification, d’habilitation ou de labellisation disponibles auprès de votre représentant local Chubb France ou sur :</a:t>
            </a:r>
          </a:p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APSAD : www.cnpp.com ; </a:t>
            </a:r>
            <a:r>
              <a:rPr kumimoji="0" lang="fr-FR" sz="5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Qualdion</a:t>
            </a:r>
            <a:r>
              <a:rPr kumimoji="0" lang="fr-FR" sz="5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www.lne.fr ; INRS : www.inrs.fr ; MASE: http://mase-asso.fr/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E9931D-DA67-9145-E59A-26CE6449D8D3}"/>
              </a:ext>
            </a:extLst>
          </p:cNvPr>
          <p:cNvSpPr/>
          <p:nvPr/>
        </p:nvSpPr>
        <p:spPr>
          <a:xfrm>
            <a:off x="1742332" y="1562334"/>
            <a:ext cx="4729717" cy="217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BDC8661-BF19-4844-60A5-F8AC91905EE8}"/>
              </a:ext>
            </a:extLst>
          </p:cNvPr>
          <p:cNvSpPr/>
          <p:nvPr/>
        </p:nvSpPr>
        <p:spPr>
          <a:xfrm>
            <a:off x="1742331" y="3143482"/>
            <a:ext cx="2253606" cy="467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Image 11" descr="Une image contenant extérieur, arbre, terrain, pierre&#10;&#10;Description générée automatiquement">
            <a:extLst>
              <a:ext uri="{FF2B5EF4-FFF2-40B4-BE49-F238E27FC236}">
                <a16:creationId xmlns:a16="http://schemas.microsoft.com/office/drawing/2014/main" id="{1A146DEA-9DDE-4D5B-0E27-20C77B240928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t="7029" r="54226" b="5047"/>
          <a:stretch/>
        </p:blipFill>
        <p:spPr>
          <a:xfrm>
            <a:off x="220772" y="1272586"/>
            <a:ext cx="1366613" cy="2759174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FA670B35-4FCF-2547-4129-083C682493C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0687" y="1269770"/>
            <a:ext cx="1963761" cy="2779986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C2BCBE58-4922-8760-1814-E62ABF71A43A}"/>
              </a:ext>
            </a:extLst>
          </p:cNvPr>
          <p:cNvGrpSpPr/>
          <p:nvPr/>
        </p:nvGrpSpPr>
        <p:grpSpPr>
          <a:xfrm>
            <a:off x="1775510" y="1669034"/>
            <a:ext cx="2145482" cy="369332"/>
            <a:chOff x="1775510" y="1669034"/>
            <a:chExt cx="2145482" cy="369332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E4A98A2F-4954-4041-03EE-F83D3C69E9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10" y="1693668"/>
              <a:ext cx="425918" cy="320065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955DC1D-0137-F37F-CD8A-32DEF2DD318A}"/>
                </a:ext>
              </a:extLst>
            </p:cNvPr>
            <p:cNvSpPr/>
            <p:nvPr/>
          </p:nvSpPr>
          <p:spPr>
            <a:xfrm>
              <a:off x="2537280" y="1669034"/>
              <a:ext cx="13837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SSI, extincteurs, RIA-PIA,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reconditionnement, appareils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électriques autonomes de sécurité.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D06FAA7-FB59-A02A-741C-76DE26D1245C}"/>
              </a:ext>
            </a:extLst>
          </p:cNvPr>
          <p:cNvGrpSpPr/>
          <p:nvPr/>
        </p:nvGrpSpPr>
        <p:grpSpPr>
          <a:xfrm>
            <a:off x="1775510" y="2135814"/>
            <a:ext cx="1959534" cy="319719"/>
            <a:chOff x="1775510" y="2078143"/>
            <a:chExt cx="1959534" cy="319719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A05F35A3-3631-4112-5940-A9D0A8ACF52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10" y="2078143"/>
              <a:ext cx="566989" cy="31971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5311652-C9A0-2173-80A8-8735A7B38497}"/>
                </a:ext>
              </a:extLst>
            </p:cNvPr>
            <p:cNvSpPr/>
            <p:nvPr/>
          </p:nvSpPr>
          <p:spPr>
            <a:xfrm>
              <a:off x="2537280" y="2145669"/>
              <a:ext cx="1197764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Extinction automatique à gaz.</a:t>
              </a:r>
            </a:p>
          </p:txBody>
        </p: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AB6EA642-D0ED-3CFA-B175-84506D95A0F4}"/>
              </a:ext>
            </a:extLst>
          </p:cNvPr>
          <p:cNvGrpSpPr/>
          <p:nvPr/>
        </p:nvGrpSpPr>
        <p:grpSpPr>
          <a:xfrm>
            <a:off x="1775510" y="2552981"/>
            <a:ext cx="2052508" cy="369332"/>
            <a:chOff x="1775510" y="2540237"/>
            <a:chExt cx="2052508" cy="369332"/>
          </a:xfrm>
        </p:grpSpPr>
        <p:pic>
          <p:nvPicPr>
            <p:cNvPr id="21" name="Image 20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14FD1C65-D5FB-2C88-B128-C952067DE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10" y="2564871"/>
              <a:ext cx="800162" cy="32006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9993E14-F24F-E09F-0F8F-D55D0627ED21}"/>
                </a:ext>
              </a:extLst>
            </p:cNvPr>
            <p:cNvSpPr/>
            <p:nvPr/>
          </p:nvSpPr>
          <p:spPr>
            <a:xfrm>
              <a:off x="2537280" y="2540237"/>
              <a:ext cx="12907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Certification de service APSAD :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I7, F7, I.F13, F'GAZ, I4-NF285,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I17. F17, J5-F5, I31.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0E46A810-AC73-E138-0C0C-6BDF5C545C53}"/>
              </a:ext>
            </a:extLst>
          </p:cNvPr>
          <p:cNvGrpSpPr/>
          <p:nvPr/>
        </p:nvGrpSpPr>
        <p:grpSpPr>
          <a:xfrm>
            <a:off x="4171018" y="1696726"/>
            <a:ext cx="2295642" cy="276999"/>
            <a:chOff x="4171018" y="1696726"/>
            <a:chExt cx="2295642" cy="276999"/>
          </a:xfrm>
        </p:grpSpPr>
        <p:pic>
          <p:nvPicPr>
            <p:cNvPr id="36" name="Image 35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F969CD4C-2A45-D23C-7386-D8CC34357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018" y="1699259"/>
              <a:ext cx="727260" cy="271932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B84174A-C984-B66F-66F9-DE3D560D8234}"/>
                </a:ext>
              </a:extLst>
            </p:cNvPr>
            <p:cNvSpPr/>
            <p:nvPr/>
          </p:nvSpPr>
          <p:spPr>
            <a:xfrm>
              <a:off x="5047682" y="1696726"/>
              <a:ext cx="14189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Dépose, installation, maintenance,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démantèlement, reconditionnement.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5FD80D70-93F8-6288-332A-C98C93C1588A}"/>
              </a:ext>
            </a:extLst>
          </p:cNvPr>
          <p:cNvGrpSpPr/>
          <p:nvPr/>
        </p:nvGrpSpPr>
        <p:grpSpPr>
          <a:xfrm>
            <a:off x="4165572" y="2404571"/>
            <a:ext cx="2209375" cy="369332"/>
            <a:chOff x="4165572" y="2129648"/>
            <a:chExt cx="2209375" cy="369332"/>
          </a:xfrm>
        </p:grpSpPr>
        <p:pic>
          <p:nvPicPr>
            <p:cNvPr id="49" name="Image 48" descr="Une image contenant texte, clipart, arts de la table, vaisselle&#10;&#10;Description générée automatiquement">
              <a:extLst>
                <a:ext uri="{FF2B5EF4-FFF2-40B4-BE49-F238E27FC236}">
                  <a16:creationId xmlns:a16="http://schemas.microsoft.com/office/drawing/2014/main" id="{01554C54-F658-7727-D667-0C39CC041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572" y="2168590"/>
              <a:ext cx="838476" cy="291449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EEC1624-AD26-5641-9E6D-0B4963EA573C}"/>
                </a:ext>
              </a:extLst>
            </p:cNvPr>
            <p:cNvSpPr/>
            <p:nvPr/>
          </p:nvSpPr>
          <p:spPr>
            <a:xfrm>
              <a:off x="5050288" y="2129648"/>
              <a:ext cx="13246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Habilitation de sauvetage secourisme du travail pour la formation des acteurs SST.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4BCA27DE-F758-DAC0-EEE0-A2B763565D23}"/>
              </a:ext>
            </a:extLst>
          </p:cNvPr>
          <p:cNvGrpSpPr/>
          <p:nvPr/>
        </p:nvGrpSpPr>
        <p:grpSpPr>
          <a:xfrm>
            <a:off x="4171018" y="3204748"/>
            <a:ext cx="2284232" cy="461665"/>
            <a:chOff x="4171018" y="3204748"/>
            <a:chExt cx="2284232" cy="461665"/>
          </a:xfrm>
        </p:grpSpPr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BE88C647-2ECB-BD35-8365-68CD18B94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018" y="3293946"/>
              <a:ext cx="827584" cy="28326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A4E0B98-033C-3D3F-7648-0BDB50CE2758}"/>
                </a:ext>
              </a:extLst>
            </p:cNvPr>
            <p:cNvSpPr/>
            <p:nvPr/>
          </p:nvSpPr>
          <p:spPr>
            <a:xfrm>
              <a:off x="5084210" y="3204748"/>
              <a:ext cx="1371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Certification délivrée par le comité de pilotage MASE de notre système de management de Sécurité Santé Environnement.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183CEDFC-0932-0F79-9EA4-FB9CA635BA0A}"/>
              </a:ext>
            </a:extLst>
          </p:cNvPr>
          <p:cNvGrpSpPr/>
          <p:nvPr/>
        </p:nvGrpSpPr>
        <p:grpSpPr>
          <a:xfrm>
            <a:off x="1770461" y="3019760"/>
            <a:ext cx="2097946" cy="646653"/>
            <a:chOff x="1770461" y="3019760"/>
            <a:chExt cx="2097946" cy="64665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1EA7757-A2CA-3C6F-3DD8-57D51DC7E8CB}"/>
                </a:ext>
              </a:extLst>
            </p:cNvPr>
            <p:cNvSpPr/>
            <p:nvPr/>
          </p:nvSpPr>
          <p:spPr>
            <a:xfrm>
              <a:off x="2537280" y="3389414"/>
              <a:ext cx="11560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Organisme de formation 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déclaré   n° 11 95 05014 95.</a:t>
              </a:r>
            </a:p>
          </p:txBody>
        </p:sp>
        <p:pic>
          <p:nvPicPr>
            <p:cNvPr id="56" name="Image 55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18D96493-738F-D22A-A224-B617B1F68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461" y="3019760"/>
              <a:ext cx="750192" cy="402311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7AB9B370-24E8-7EE1-23E9-5A611CE86CF8}"/>
                </a:ext>
              </a:extLst>
            </p:cNvPr>
            <p:cNvSpPr txBox="1"/>
            <p:nvPr/>
          </p:nvSpPr>
          <p:spPr>
            <a:xfrm>
              <a:off x="2537280" y="3082416"/>
              <a:ext cx="1331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Qualiopi :  Certification Chubb France sous le n° 848588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5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e 41">
            <a:extLst>
              <a:ext uri="{FF2B5EF4-FFF2-40B4-BE49-F238E27FC236}">
                <a16:creationId xmlns:a16="http://schemas.microsoft.com/office/drawing/2014/main" id="{F2092CE9-08E7-489F-80AA-5BA7766A63F2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3" name="Image 42">
              <a:hlinkClick r:id="rId2" action="ppaction://hlinksldjump"/>
              <a:extLst>
                <a:ext uri="{FF2B5EF4-FFF2-40B4-BE49-F238E27FC236}">
                  <a16:creationId xmlns:a16="http://schemas.microsoft.com/office/drawing/2014/main" id="{01955463-E02C-44F7-9AE1-F2FE3ACF4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44" name="Image 43">
              <a:hlinkClick r:id="rId4" action="ppaction://hlinksldjump"/>
              <a:extLst>
                <a:ext uri="{FF2B5EF4-FFF2-40B4-BE49-F238E27FC236}">
                  <a16:creationId xmlns:a16="http://schemas.microsoft.com/office/drawing/2014/main" id="{3BBF8E89-2CFD-4D27-8FF4-E7A1F3EDA5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45" name="Image 44">
              <a:hlinkClick r:id="rId6" action="ppaction://hlinksldjump"/>
              <a:extLst>
                <a:ext uri="{FF2B5EF4-FFF2-40B4-BE49-F238E27FC236}">
                  <a16:creationId xmlns:a16="http://schemas.microsoft.com/office/drawing/2014/main" id="{FCCD2A06-4781-4929-903A-01B19CABA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FC615E8-4B9C-B046-F29A-058D03FD69B7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D58BAE21-FCB5-EFBC-34F1-A333C3C3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Chubb France</a:t>
            </a:r>
            <a:endParaRPr lang="fr-FR"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BA40157-260A-FA3E-9B7F-7A05CA03DC26}"/>
              </a:ext>
            </a:extLst>
          </p:cNvPr>
          <p:cNvGrpSpPr/>
          <p:nvPr/>
        </p:nvGrpSpPr>
        <p:grpSpPr>
          <a:xfrm>
            <a:off x="99182" y="1155153"/>
            <a:ext cx="8865308" cy="3096344"/>
            <a:chOff x="99182" y="1491630"/>
            <a:chExt cx="8865308" cy="3096344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15B1D306-F43A-4A88-3C4B-E71B50860505}"/>
                </a:ext>
              </a:extLst>
            </p:cNvPr>
            <p:cNvGrpSpPr/>
            <p:nvPr/>
          </p:nvGrpSpPr>
          <p:grpSpPr>
            <a:xfrm>
              <a:off x="378262" y="1573323"/>
              <a:ext cx="8352927" cy="2932959"/>
              <a:chOff x="323528" y="1584175"/>
              <a:chExt cx="8352927" cy="2932959"/>
            </a:xfrm>
          </p:grpSpPr>
          <p:pic>
            <p:nvPicPr>
              <p:cNvPr id="74" name="Image 73">
                <a:extLst>
                  <a:ext uri="{FF2B5EF4-FFF2-40B4-BE49-F238E27FC236}">
                    <a16:creationId xmlns:a16="http://schemas.microsoft.com/office/drawing/2014/main" id="{5B8E8C1D-705E-B640-4515-751559402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75" name="Image 74" descr="Une image contenant intérieur, plafond, place&#10;&#10;Description générée automatiquement">
                <a:extLst>
                  <a:ext uri="{FF2B5EF4-FFF2-40B4-BE49-F238E27FC236}">
                    <a16:creationId xmlns:a16="http://schemas.microsoft.com/office/drawing/2014/main" id="{8A804C73-5E36-B50F-EEAE-8A2875005D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528" y="1584175"/>
                <a:ext cx="3600400" cy="2923869"/>
              </a:xfrm>
              <a:prstGeom prst="rect">
                <a:avLst/>
              </a:prstGeom>
            </p:spPr>
          </p:pic>
          <p:pic>
            <p:nvPicPr>
              <p:cNvPr id="76" name="Image 75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3FF6ECFD-BCEA-AC6D-79FE-127CA6CCCB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C8B88A-D7A3-75AD-5068-BB2B37C8FADD}"/>
                </a:ext>
              </a:extLst>
            </p:cNvPr>
            <p:cNvSpPr/>
            <p:nvPr/>
          </p:nvSpPr>
          <p:spPr>
            <a:xfrm>
              <a:off x="107504" y="1491630"/>
              <a:ext cx="8765793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D6D9D8-70C6-6375-9E28-211BD3E760CC}"/>
                </a:ext>
              </a:extLst>
            </p:cNvPr>
            <p:cNvSpPr/>
            <p:nvPr/>
          </p:nvSpPr>
          <p:spPr>
            <a:xfrm>
              <a:off x="5730606" y="1606663"/>
              <a:ext cx="3233884" cy="4915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567C28-5659-17F5-6786-DEEC27416780}"/>
                </a:ext>
              </a:extLst>
            </p:cNvPr>
            <p:cNvSpPr/>
            <p:nvPr/>
          </p:nvSpPr>
          <p:spPr>
            <a:xfrm>
              <a:off x="99182" y="1604937"/>
              <a:ext cx="2799727" cy="4915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33C4A5C-ADB5-15BF-829F-3AF650FE6F53}"/>
                </a:ext>
              </a:extLst>
            </p:cNvPr>
            <p:cNvSpPr/>
            <p:nvPr/>
          </p:nvSpPr>
          <p:spPr>
            <a:xfrm>
              <a:off x="107505" y="2283718"/>
              <a:ext cx="2799727" cy="221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7B1D955-5A3E-8204-6265-74119C9AACF8}"/>
                </a:ext>
              </a:extLst>
            </p:cNvPr>
            <p:cNvSpPr/>
            <p:nvPr/>
          </p:nvSpPr>
          <p:spPr>
            <a:xfrm>
              <a:off x="99182" y="1604937"/>
              <a:ext cx="279972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Guides métiers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484500-AA40-D195-EC64-D4DDA823431F}"/>
                </a:ext>
              </a:extLst>
            </p:cNvPr>
            <p:cNvSpPr/>
            <p:nvPr/>
          </p:nvSpPr>
          <p:spPr>
            <a:xfrm>
              <a:off x="5730605" y="2283718"/>
              <a:ext cx="3233884" cy="221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CC668CE-10FC-9957-7D70-F9F10DB69E32}"/>
                </a:ext>
              </a:extLst>
            </p:cNvPr>
            <p:cNvSpPr/>
            <p:nvPr/>
          </p:nvSpPr>
          <p:spPr>
            <a:xfrm>
              <a:off x="5730605" y="1606663"/>
              <a:ext cx="323388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Catalogues des spécialités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49240A1-B172-7B4F-8680-523BA44AB9D9}"/>
                </a:ext>
              </a:extLst>
            </p:cNvPr>
            <p:cNvSpPr/>
            <p:nvPr/>
          </p:nvSpPr>
          <p:spPr>
            <a:xfrm>
              <a:off x="2987824" y="1604937"/>
              <a:ext cx="1245376" cy="4915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4A25EDE-CB4A-F82D-0174-D8479CA7DF47}"/>
                </a:ext>
              </a:extLst>
            </p:cNvPr>
            <p:cNvSpPr/>
            <p:nvPr/>
          </p:nvSpPr>
          <p:spPr>
            <a:xfrm>
              <a:off x="2987824" y="1604936"/>
              <a:ext cx="124537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SITE INTERNET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D1B9A7E-A1B4-8EE9-AD6D-E8E559E9B569}"/>
                </a:ext>
              </a:extLst>
            </p:cNvPr>
            <p:cNvSpPr/>
            <p:nvPr/>
          </p:nvSpPr>
          <p:spPr>
            <a:xfrm>
              <a:off x="2987825" y="2283718"/>
              <a:ext cx="1245376" cy="221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D6052C40-7310-8E58-601D-E4C1041AB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4524" y="2446015"/>
              <a:ext cx="1051979" cy="188940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7E4BDDE-DCA3-46C8-CF81-32500142BDC4}"/>
                </a:ext>
              </a:extLst>
            </p:cNvPr>
            <p:cNvSpPr/>
            <p:nvPr/>
          </p:nvSpPr>
          <p:spPr>
            <a:xfrm>
              <a:off x="2987824" y="4317624"/>
              <a:ext cx="1245376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http://www.chubbfrance.com</a:t>
              </a: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1E65EA48-8592-14C0-7563-1EBED09EF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5381" y="2416212"/>
              <a:ext cx="1000290" cy="14157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C4D3A0A7-19DA-72F9-2C01-69C53C713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4658" y="2995733"/>
              <a:ext cx="1000290" cy="1414225"/>
            </a:xfrm>
            <a:prstGeom prst="rect">
              <a:avLst/>
            </a:prstGeom>
          </p:spPr>
        </p:pic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12AB2B88-1CF8-7929-E7E9-4C2A5DF05A5D}"/>
                </a:ext>
              </a:extLst>
            </p:cNvPr>
            <p:cNvGrpSpPr/>
            <p:nvPr/>
          </p:nvGrpSpPr>
          <p:grpSpPr>
            <a:xfrm>
              <a:off x="4334736" y="1606663"/>
              <a:ext cx="1245376" cy="2899217"/>
              <a:chOff x="4334736" y="1606663"/>
              <a:chExt cx="1245376" cy="289921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3483287-132B-5093-9E2A-AE0CA12E8E0D}"/>
                  </a:ext>
                </a:extLst>
              </p:cNvPr>
              <p:cNvSpPr/>
              <p:nvPr/>
            </p:nvSpPr>
            <p:spPr>
              <a:xfrm>
                <a:off x="4334736" y="2291879"/>
                <a:ext cx="1245376" cy="221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FA05735-ECB9-1B6F-C5AB-D022A25604D7}"/>
                  </a:ext>
                </a:extLst>
              </p:cNvPr>
              <p:cNvSpPr/>
              <p:nvPr/>
            </p:nvSpPr>
            <p:spPr>
              <a:xfrm>
                <a:off x="4334736" y="1606663"/>
                <a:ext cx="1245376" cy="49157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ctr"/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E462075-6246-C0BE-D831-A0F46E1608CE}"/>
                  </a:ext>
                </a:extLst>
              </p:cNvPr>
              <p:cNvSpPr/>
              <p:nvPr/>
            </p:nvSpPr>
            <p:spPr>
              <a:xfrm>
                <a:off x="4334736" y="1606663"/>
                <a:ext cx="124537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Page LinkedIn</a:t>
                </a:r>
                <a:endParaRPr kumimoji="0" lang="fr-FR" sz="105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hlinkClick r:id="rId15"/>
                </a:endParaRPr>
              </a:p>
            </p:txBody>
          </p:sp>
          <p:pic>
            <p:nvPicPr>
              <p:cNvPr id="73" name="Image 72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0741F343-7134-B880-CA90-2AE1C812A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4636" y="2291879"/>
                <a:ext cx="1077082" cy="2214001"/>
              </a:xfrm>
              <a:prstGeom prst="rect">
                <a:avLst/>
              </a:prstGeom>
            </p:spPr>
          </p:pic>
        </p:grpSp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BE5A15B-F256-59C9-51D7-DCDE7E33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895067" y="2416212"/>
              <a:ext cx="1029159" cy="1415753"/>
            </a:xfrm>
            <a:prstGeom prst="rect">
              <a:avLst/>
            </a:prstGeom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2ECB7E11-F5D7-B0F7-BA98-CCD36F58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93548" y="2378713"/>
              <a:ext cx="1281442" cy="1811722"/>
            </a:xfrm>
            <a:prstGeom prst="rect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59A55774-A648-5E5C-0919-6D7BE171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605850" y="2858750"/>
              <a:ext cx="1232405" cy="324483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0EF1AE97-A19D-A8B4-4DD2-FCC33077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605850" y="3334144"/>
              <a:ext cx="1231482" cy="330169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74A97D48-3427-DF84-2F15-C997A490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05850" y="3815224"/>
              <a:ext cx="1221955" cy="375211"/>
            </a:xfrm>
            <a:prstGeom prst="rect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29E0D0BA-D0B2-E340-6D95-F419724E1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b="80966"/>
            <a:stretch/>
          </p:blipFill>
          <p:spPr>
            <a:xfrm>
              <a:off x="1605850" y="2378713"/>
              <a:ext cx="1221955" cy="329126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BE4397E-CFE4-5A78-7CA5-757B62BA65B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supports et l’intégrale de la sécurité </a:t>
            </a:r>
          </a:p>
        </p:txBody>
      </p:sp>
    </p:spTree>
    <p:extLst>
      <p:ext uri="{BB962C8B-B14F-4D97-AF65-F5344CB8AC3E}">
        <p14:creationId xmlns:p14="http://schemas.microsoft.com/office/powerpoint/2010/main" val="150055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C595C8D0-8319-4422-9B8B-8BC97B60AC3F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8" name="Image 57">
              <a:hlinkClick r:id="rId2" action="ppaction://hlinksldjump"/>
              <a:extLst>
                <a:ext uri="{FF2B5EF4-FFF2-40B4-BE49-F238E27FC236}">
                  <a16:creationId xmlns:a16="http://schemas.microsoft.com/office/drawing/2014/main" id="{A80040AE-9CB9-4DE5-9752-41963360C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9" name="Image 58">
              <a:hlinkClick r:id="rId4" action="ppaction://hlinksldjump"/>
              <a:extLst>
                <a:ext uri="{FF2B5EF4-FFF2-40B4-BE49-F238E27FC236}">
                  <a16:creationId xmlns:a16="http://schemas.microsoft.com/office/drawing/2014/main" id="{A0175283-06C2-4BBC-B958-2F9D8045B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0" name="Image 59">
              <a:hlinkClick r:id="rId6" action="ppaction://hlinksldjump"/>
              <a:extLst>
                <a:ext uri="{FF2B5EF4-FFF2-40B4-BE49-F238E27FC236}">
                  <a16:creationId xmlns:a16="http://schemas.microsoft.com/office/drawing/2014/main" id="{D8C27878-7FE3-4942-9D63-44C41AC70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FE769C0-8F01-1778-676F-DEDF576E3F66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92D7DE5B-4C21-51AA-0F99-EC484E46A3AD}"/>
              </a:ext>
            </a:extLst>
          </p:cNvPr>
          <p:cNvGrpSpPr/>
          <p:nvPr/>
        </p:nvGrpSpPr>
        <p:grpSpPr>
          <a:xfrm>
            <a:off x="123457" y="1155153"/>
            <a:ext cx="8729833" cy="2918327"/>
            <a:chOff x="123457" y="1622394"/>
            <a:chExt cx="8729833" cy="2918327"/>
          </a:xfrm>
        </p:grpSpPr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DFE1BA26-11AF-4A0F-9D82-A43D64D90499}"/>
                </a:ext>
              </a:extLst>
            </p:cNvPr>
            <p:cNvSpPr txBox="1"/>
            <p:nvPr/>
          </p:nvSpPr>
          <p:spPr>
            <a:xfrm>
              <a:off x="2843811" y="4366754"/>
              <a:ext cx="57606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378"/>
              <a:r>
                <a:rPr lang="fr-FR" sz="500" i="1" dirty="0">
                  <a:solidFill>
                    <a:prstClr val="white"/>
                  </a:solidFill>
                  <a:latin typeface="HelveticaNeueLT Pro 57 Cn" panose="020B0506030502030204" pitchFamily="34" charset="0"/>
                </a:rPr>
                <a:t>© Adobe Stock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D507D70F-DBB1-4016-B687-37AAECC17FFD}"/>
                </a:ext>
              </a:extLst>
            </p:cNvPr>
            <p:cNvSpPr txBox="1"/>
            <p:nvPr/>
          </p:nvSpPr>
          <p:spPr>
            <a:xfrm>
              <a:off x="6789591" y="1622394"/>
              <a:ext cx="57606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378"/>
              <a:r>
                <a:rPr lang="fr-FR" sz="500" i="1" dirty="0">
                  <a:solidFill>
                    <a:prstClr val="white"/>
                  </a:solidFill>
                  <a:latin typeface="HelveticaNeueLT Pro 57 Cn" panose="020B0506030502030204" pitchFamily="34" charset="0"/>
                </a:rPr>
                <a:t>© Adobe Stock</a:t>
              </a:r>
            </a:p>
          </p:txBody>
        </p: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4B0B0536-07D3-342B-78E3-F9957FF1A10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3457" y="2141240"/>
              <a:ext cx="2722802" cy="1807931"/>
              <a:chOff x="1875934" y="687640"/>
              <a:chExt cx="8445490" cy="5581185"/>
            </a:xfrm>
          </p:grpSpPr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0216D1DA-2291-13F9-3B08-0886DCB576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75934" y="687640"/>
                <a:ext cx="8445490" cy="5581185"/>
              </a:xfrm>
              <a:prstGeom prst="rect">
                <a:avLst/>
              </a:prstGeom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082973B8-C41F-CCB5-5BA9-9CF00A96A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00721" y="3106382"/>
                <a:ext cx="2018123" cy="1858415"/>
              </a:xfrm>
              <a:prstGeom prst="rect">
                <a:avLst/>
              </a:prstGeom>
            </p:spPr>
          </p:pic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1643C08-58BE-899C-6CC4-F6F7DF4B3E51}"/>
                </a:ext>
              </a:extLst>
            </p:cNvPr>
            <p:cNvGrpSpPr/>
            <p:nvPr/>
          </p:nvGrpSpPr>
          <p:grpSpPr>
            <a:xfrm>
              <a:off x="6084169" y="1622394"/>
              <a:ext cx="2769121" cy="1302697"/>
              <a:chOff x="6084169" y="1779662"/>
              <a:chExt cx="2769121" cy="1302697"/>
            </a:xfrm>
          </p:grpSpPr>
          <p:pic>
            <p:nvPicPr>
              <p:cNvPr id="11" name="Picture 11">
                <a:extLst>
                  <a:ext uri="{FF2B5EF4-FFF2-40B4-BE49-F238E27FC236}">
                    <a16:creationId xmlns:a16="http://schemas.microsoft.com/office/drawing/2014/main" id="{7A5796B4-1C51-3ED3-CB4C-A0C922F762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4169" y="1779662"/>
                <a:ext cx="2769121" cy="13026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AAEB8F46-00BA-C17B-0D04-2234C3E92FD7}"/>
                  </a:ext>
                </a:extLst>
              </p:cNvPr>
              <p:cNvSpPr/>
              <p:nvPr/>
            </p:nvSpPr>
            <p:spPr>
              <a:xfrm>
                <a:off x="6084169" y="2778931"/>
                <a:ext cx="2769120" cy="3034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C3FD07DF-3257-4398-4D96-E65024B6616F}"/>
                  </a:ext>
                </a:extLst>
              </p:cNvPr>
              <p:cNvSpPr/>
              <p:nvPr/>
            </p:nvSpPr>
            <p:spPr>
              <a:xfrm>
                <a:off x="6851897" y="2807535"/>
                <a:ext cx="2001391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Etablissements de santé</a:t>
                </a:r>
              </a:p>
            </p:txBody>
          </p: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88496781-2FD8-E6E4-F2B5-6C7A2ADBE3F2}"/>
                </a:ext>
              </a:extLst>
            </p:cNvPr>
            <p:cNvGrpSpPr/>
            <p:nvPr/>
          </p:nvGrpSpPr>
          <p:grpSpPr>
            <a:xfrm>
              <a:off x="3262086" y="3226547"/>
              <a:ext cx="2750074" cy="1309483"/>
              <a:chOff x="2843808" y="3226547"/>
              <a:chExt cx="2750074" cy="1309483"/>
            </a:xfrm>
          </p:grpSpPr>
          <p:pic>
            <p:nvPicPr>
              <p:cNvPr id="15" name="Picture 10">
                <a:extLst>
                  <a:ext uri="{FF2B5EF4-FFF2-40B4-BE49-F238E27FC236}">
                    <a16:creationId xmlns:a16="http://schemas.microsoft.com/office/drawing/2014/main" id="{3622FF80-AE1E-EFE0-FF34-95F180AEB7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843810" y="3231492"/>
                <a:ext cx="2750072" cy="1304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F21F3BA-9602-974C-B47B-9B3FFC8AFCD9}"/>
                  </a:ext>
                </a:extLst>
              </p:cNvPr>
              <p:cNvSpPr/>
              <p:nvPr/>
            </p:nvSpPr>
            <p:spPr>
              <a:xfrm>
                <a:off x="2843810" y="3226547"/>
                <a:ext cx="2750072" cy="30342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9BF90D-195E-FD7A-69E2-2F5415CB5FA3}"/>
                  </a:ext>
                </a:extLst>
              </p:cNvPr>
              <p:cNvSpPr/>
              <p:nvPr/>
            </p:nvSpPr>
            <p:spPr>
              <a:xfrm>
                <a:off x="2843808" y="3255151"/>
                <a:ext cx="2527166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Détection de chantier</a:t>
                </a:r>
              </a:p>
            </p:txBody>
          </p:sp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4C46468B-D4B5-B7D9-BC9B-6C44CF933005}"/>
                </a:ext>
              </a:extLst>
            </p:cNvPr>
            <p:cNvGrpSpPr/>
            <p:nvPr/>
          </p:nvGrpSpPr>
          <p:grpSpPr>
            <a:xfrm>
              <a:off x="3262087" y="1622394"/>
              <a:ext cx="2750073" cy="1299787"/>
              <a:chOff x="2843808" y="1622394"/>
              <a:chExt cx="2750073" cy="1299787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DD65F65-EAEC-0143-B39F-D191DB48C53A}"/>
                  </a:ext>
                </a:extLst>
              </p:cNvPr>
              <p:cNvSpPr/>
              <p:nvPr/>
            </p:nvSpPr>
            <p:spPr>
              <a:xfrm>
                <a:off x="4139953" y="1622394"/>
                <a:ext cx="1453928" cy="129068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4" name="Image 23" descr="Une image contenant bâtiment, vieux, blanc&#10;&#10;Description générée automatiquement">
                <a:extLst>
                  <a:ext uri="{FF2B5EF4-FFF2-40B4-BE49-F238E27FC236}">
                    <a16:creationId xmlns:a16="http://schemas.microsoft.com/office/drawing/2014/main" id="{EDFFB8C4-0D60-F8AF-EDA9-47A462A01F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39951" y="1622394"/>
                <a:ext cx="1453929" cy="1290682"/>
              </a:xfrm>
              <a:prstGeom prst="rect">
                <a:avLst/>
              </a:prstGeom>
            </p:spPr>
          </p:pic>
          <p:pic>
            <p:nvPicPr>
              <p:cNvPr id="25" name="Picture 9">
                <a:extLst>
                  <a:ext uri="{FF2B5EF4-FFF2-40B4-BE49-F238E27FC236}">
                    <a16:creationId xmlns:a16="http://schemas.microsoft.com/office/drawing/2014/main" id="{E013A681-F18A-3238-032D-3C7A93EA84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2843811" y="1622394"/>
                <a:ext cx="1296142" cy="12933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E8B50A97-64CB-8961-406A-586A987B9478}"/>
                  </a:ext>
                </a:extLst>
              </p:cNvPr>
              <p:cNvSpPr/>
              <p:nvPr/>
            </p:nvSpPr>
            <p:spPr>
              <a:xfrm>
                <a:off x="2843809" y="2612280"/>
                <a:ext cx="2750072" cy="30990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82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93DFDAF-E3A0-5CDB-2FB5-73C3CCB67FB0}"/>
                  </a:ext>
                </a:extLst>
              </p:cNvPr>
              <p:cNvSpPr/>
              <p:nvPr/>
            </p:nvSpPr>
            <p:spPr>
              <a:xfrm>
                <a:off x="2843808" y="2647358"/>
                <a:ext cx="2672933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Intégration architecturale</a:t>
                </a:r>
              </a:p>
            </p:txBody>
          </p:sp>
        </p:grpSp>
        <p:pic>
          <p:nvPicPr>
            <p:cNvPr id="30" name="Picture 12">
              <a:extLst>
                <a:ext uri="{FF2B5EF4-FFF2-40B4-BE49-F238E27FC236}">
                  <a16:creationId xmlns:a16="http://schemas.microsoft.com/office/drawing/2014/main" id="{52CBA843-FE39-870C-4259-DF416E09A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86955" y="3236183"/>
              <a:ext cx="2766335" cy="130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43A837B-CBED-F9A5-8CC0-B0733C345611}"/>
                </a:ext>
              </a:extLst>
            </p:cNvPr>
            <p:cNvSpPr/>
            <p:nvPr/>
          </p:nvSpPr>
          <p:spPr>
            <a:xfrm>
              <a:off x="6084169" y="3225922"/>
              <a:ext cx="2769121" cy="30342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D70FE4B-008B-06DD-2059-4A57484B84B2}"/>
                </a:ext>
              </a:extLst>
            </p:cNvPr>
            <p:cNvSpPr/>
            <p:nvPr/>
          </p:nvSpPr>
          <p:spPr>
            <a:xfrm>
              <a:off x="6280596" y="3254526"/>
              <a:ext cx="25726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Optimisation de l’exploitation</a:t>
              </a:r>
            </a:p>
          </p:txBody>
        </p:sp>
        <p:grpSp>
          <p:nvGrpSpPr>
            <p:cNvPr id="54" name="Groupe 53">
              <a:extLst>
                <a:ext uri="{FF2B5EF4-FFF2-40B4-BE49-F238E27FC236}">
                  <a16:creationId xmlns:a16="http://schemas.microsoft.com/office/drawing/2014/main" id="{83AAA283-1545-4237-3793-3628667C75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402768" y="2609788"/>
              <a:ext cx="1294877" cy="864937"/>
              <a:chOff x="4873719" y="2439489"/>
              <a:chExt cx="2041646" cy="1363755"/>
            </a:xfrm>
          </p:grpSpPr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CD4BFBD6-0B58-EB68-A62D-497B29FCE9C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873719" y="2439489"/>
                <a:ext cx="2041646" cy="1363755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EA686D28-8864-4669-07AC-239F25FD7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99493" y="2502825"/>
                <a:ext cx="1790098" cy="1237083"/>
              </a:xfrm>
              <a:prstGeom prst="rect">
                <a:avLst/>
              </a:prstGeom>
            </p:spPr>
          </p:pic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523F8AC-78B1-7562-E18D-42D302143378}"/>
                </a:ext>
              </a:extLst>
            </p:cNvPr>
            <p:cNvGrpSpPr/>
            <p:nvPr/>
          </p:nvGrpSpPr>
          <p:grpSpPr>
            <a:xfrm>
              <a:off x="2790661" y="2764117"/>
              <a:ext cx="527023" cy="649096"/>
              <a:chOff x="2843811" y="2764117"/>
              <a:chExt cx="527023" cy="649096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683BD1D2-F728-4469-F300-C32AF3ED29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clrChange>
                  <a:clrFrom>
                    <a:srgbClr val="000000"/>
                  </a:clrFrom>
                  <a:clrTo>
                    <a:srgbClr val="000000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2886490" y="2764117"/>
                <a:ext cx="377726" cy="430257"/>
              </a:xfrm>
              <a:prstGeom prst="rect">
                <a:avLst/>
              </a:prstGeom>
            </p:spPr>
          </p:pic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AC9954E7-F4BC-BEC2-22C2-41D8242ED44A}"/>
                  </a:ext>
                </a:extLst>
              </p:cNvPr>
              <p:cNvSpPr txBox="1"/>
              <p:nvPr/>
            </p:nvSpPr>
            <p:spPr>
              <a:xfrm>
                <a:off x="2843811" y="3213158"/>
                <a:ext cx="527023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700" b="1" i="1" dirty="0">
                    <a:solidFill>
                      <a:schemeClr val="tx2"/>
                    </a:solidFill>
                  </a:rPr>
                  <a:t>IA radio</a:t>
                </a: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1A5ACF32-1E54-C011-6FB6-4675AA8E203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 ponctuelle radio adressable</a:t>
            </a:r>
          </a:p>
        </p:txBody>
      </p:sp>
    </p:spTree>
    <p:extLst>
      <p:ext uri="{BB962C8B-B14F-4D97-AF65-F5344CB8AC3E}">
        <p14:creationId xmlns:p14="http://schemas.microsoft.com/office/powerpoint/2010/main" val="121298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4EDC1FFF-8C89-4746-9191-43909C3F1B0F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5" name="Image 44">
              <a:hlinkClick r:id="rId2" action="ppaction://hlinksldjump"/>
              <a:extLst>
                <a:ext uri="{FF2B5EF4-FFF2-40B4-BE49-F238E27FC236}">
                  <a16:creationId xmlns:a16="http://schemas.microsoft.com/office/drawing/2014/main" id="{6B36E4D4-7323-48B8-9C7E-42E4A7A8A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0" name="Image 49">
              <a:hlinkClick r:id="rId4" action="ppaction://hlinksldjump"/>
              <a:extLst>
                <a:ext uri="{FF2B5EF4-FFF2-40B4-BE49-F238E27FC236}">
                  <a16:creationId xmlns:a16="http://schemas.microsoft.com/office/drawing/2014/main" id="{74D2F99B-B07A-486C-9FDD-0D4DB9FCA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2" name="Image 51">
              <a:hlinkClick r:id="rId6" action="ppaction://hlinksldjump"/>
              <a:extLst>
                <a:ext uri="{FF2B5EF4-FFF2-40B4-BE49-F238E27FC236}">
                  <a16:creationId xmlns:a16="http://schemas.microsoft.com/office/drawing/2014/main" id="{4BEB4629-E231-4536-B3D8-867BD2B8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57FAD-C67B-2024-63BE-6E1E807EA806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7B78148C-885A-54AE-DAEB-85DE8187AEA1}"/>
              </a:ext>
            </a:extLst>
          </p:cNvPr>
          <p:cNvGrpSpPr/>
          <p:nvPr/>
        </p:nvGrpSpPr>
        <p:grpSpPr>
          <a:xfrm>
            <a:off x="179512" y="1155153"/>
            <a:ext cx="8712969" cy="3072053"/>
            <a:chOff x="179512" y="1620046"/>
            <a:chExt cx="8712969" cy="3072053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3384DE9-DBF1-4751-B8B4-E7CC22D87D1C}"/>
                </a:ext>
              </a:extLst>
            </p:cNvPr>
            <p:cNvSpPr/>
            <p:nvPr/>
          </p:nvSpPr>
          <p:spPr>
            <a:xfrm>
              <a:off x="3586542" y="1620046"/>
              <a:ext cx="2448272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3ABFE7D9-965A-47AB-BEBB-391804AC4A1F}"/>
                </a:ext>
              </a:extLst>
            </p:cNvPr>
            <p:cNvGrpSpPr/>
            <p:nvPr/>
          </p:nvGrpSpPr>
          <p:grpSpPr>
            <a:xfrm>
              <a:off x="179512" y="1620046"/>
              <a:ext cx="2448272" cy="2895920"/>
              <a:chOff x="2165783" y="1620046"/>
              <a:chExt cx="2448272" cy="289592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5CF0047-4FD1-4C8A-AA58-86736A6E4DB8}"/>
                  </a:ext>
                </a:extLst>
              </p:cNvPr>
              <p:cNvSpPr/>
              <p:nvPr/>
            </p:nvSpPr>
            <p:spPr>
              <a:xfrm>
                <a:off x="2165783" y="1620046"/>
                <a:ext cx="2448272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1435B92-B284-466A-BB43-C5A885BE90BE}"/>
                  </a:ext>
                </a:extLst>
              </p:cNvPr>
              <p:cNvSpPr/>
              <p:nvPr/>
            </p:nvSpPr>
            <p:spPr>
              <a:xfrm>
                <a:off x="2165783" y="2669680"/>
                <a:ext cx="2448270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6FE09C4B-EB84-4932-919D-F82004314DD7}"/>
                  </a:ext>
                </a:extLst>
              </p:cNvPr>
              <p:cNvSpPr/>
              <p:nvPr/>
            </p:nvSpPr>
            <p:spPr>
              <a:xfrm>
                <a:off x="2165783" y="2684398"/>
                <a:ext cx="2448270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GammeS I.SCAN+ / C.SCAN+</a:t>
                </a:r>
                <a:endParaRPr lang="fr-FR" sz="950" b="1" cap="all" baseline="30000" dirty="0">
                  <a:solidFill>
                    <a:srgbClr val="1F497D"/>
                  </a:solidFill>
                  <a:latin typeface="Arial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8FAC094-27A8-4812-84BD-E21B9EDC1ABC}"/>
                  </a:ext>
                </a:extLst>
              </p:cNvPr>
              <p:cNvSpPr/>
              <p:nvPr/>
            </p:nvSpPr>
            <p:spPr>
              <a:xfrm>
                <a:off x="2165783" y="1620047"/>
                <a:ext cx="2448270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Collerette d’encastrement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F9778B9-D98F-4BB3-B550-95EFDC0B3062}"/>
                  </a:ext>
                </a:extLst>
              </p:cNvPr>
              <p:cNvSpPr/>
              <p:nvPr/>
            </p:nvSpPr>
            <p:spPr>
              <a:xfrm>
                <a:off x="2165785" y="3723878"/>
                <a:ext cx="2448270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Nous proposons une gamme répondant aux impératifs des sites historiques et classés et leurs combles, locaux de grandes hauteurs, …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6A48CCE7-5042-4015-ADCD-D72FAABFD329}"/>
                  </a:ext>
                </a:extLst>
              </p:cNvPr>
              <p:cNvSpPr/>
              <p:nvPr/>
            </p:nvSpPr>
            <p:spPr>
              <a:xfrm>
                <a:off x="2165785" y="2910727"/>
                <a:ext cx="2448268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Détecter </a:t>
                </a:r>
              </a:p>
              <a:p>
                <a:pPr algn="ctr" defTabSz="914378">
                  <a:defRPr/>
                </a:pP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en intégrant les contraintes des environnements spécifiques</a:t>
                </a:r>
              </a:p>
            </p:txBody>
          </p:sp>
          <p:sp>
            <p:nvSpPr>
              <p:cNvPr id="82" name="Rectangle à coins arrondis 64">
                <a:extLst>
                  <a:ext uri="{FF2B5EF4-FFF2-40B4-BE49-F238E27FC236}">
                    <a16:creationId xmlns:a16="http://schemas.microsoft.com/office/drawing/2014/main" id="{D3E8AD1C-DB51-4CE0-8E2C-E6A7C593D820}"/>
                  </a:ext>
                </a:extLst>
              </p:cNvPr>
              <p:cNvSpPr/>
              <p:nvPr/>
            </p:nvSpPr>
            <p:spPr>
              <a:xfrm>
                <a:off x="2279550" y="1995686"/>
                <a:ext cx="2145655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F9552A9-A517-4519-8D65-ABD9E36E81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692998" y="2122467"/>
                <a:ext cx="561017" cy="33753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13534B5B-B9BE-4249-AB54-D9B5BDB6B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33925" y="2115010"/>
                <a:ext cx="591502" cy="325801"/>
              </a:xfrm>
              <a:prstGeom prst="rect">
                <a:avLst/>
              </a:prstGeom>
            </p:spPr>
          </p:pic>
        </p:grpSp>
        <p:sp>
          <p:nvSpPr>
            <p:cNvPr id="26" name="Rectangle 25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>
                <a:defRPr/>
              </a:pPr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269810" y="3068006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d’installation I7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de maintenance F7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Systèmes de détection incendie Centralisateurs de mise en sécurité incendie</a:t>
              </a: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1072" y="2061836"/>
              <a:ext cx="765386" cy="5051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9535" y="2067834"/>
              <a:ext cx="806762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1" name="Arrondir un rectangle avec un coin du même côté 30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32" name="Connecteur droit 31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2E18880-835C-4C47-87CE-5CE10FF4E565}"/>
                </a:ext>
              </a:extLst>
            </p:cNvPr>
            <p:cNvSpPr/>
            <p:nvPr/>
          </p:nvSpPr>
          <p:spPr>
            <a:xfrm>
              <a:off x="3856012" y="4522822"/>
              <a:ext cx="2178802" cy="1692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378"/>
              <a:r>
                <a:rPr lang="fr-FR" sz="500" i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rPr>
                <a:t>(2) </a:t>
              </a: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rPr>
                <a:t>Ce processus engage la certification des détecteurs, nous contacter.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7F7C037-7E7C-4273-AC79-8B1B18E0092A}"/>
                </a:ext>
              </a:extLst>
            </p:cNvPr>
            <p:cNvSpPr/>
            <p:nvPr/>
          </p:nvSpPr>
          <p:spPr>
            <a:xfrm>
              <a:off x="3586542" y="2681619"/>
              <a:ext cx="2457461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4F63F9D-F7B6-40AE-95F0-995C10DFB6EB}"/>
                </a:ext>
              </a:extLst>
            </p:cNvPr>
            <p:cNvSpPr/>
            <p:nvPr/>
          </p:nvSpPr>
          <p:spPr>
            <a:xfrm>
              <a:off x="3586541" y="2684396"/>
              <a:ext cx="2453298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00" b="1" cap="all" dirty="0">
                  <a:solidFill>
                    <a:srgbClr val="1F497D"/>
                  </a:solidFill>
                  <a:latin typeface="Arial"/>
                </a:rPr>
                <a:t>Coques / mise en peinture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8EE3DC50-3BDA-4392-AE62-2E505B7028E2}"/>
                </a:ext>
              </a:extLst>
            </p:cNvPr>
            <p:cNvSpPr/>
            <p:nvPr/>
          </p:nvSpPr>
          <p:spPr>
            <a:xfrm>
              <a:off x="3586542" y="1620049"/>
              <a:ext cx="2453299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Choix des couleurs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61B890F-7549-4C74-ADAB-13197B499B05}"/>
                </a:ext>
              </a:extLst>
            </p:cNvPr>
            <p:cNvSpPr/>
            <p:nvPr/>
          </p:nvSpPr>
          <p:spPr>
            <a:xfrm>
              <a:off x="3582379" y="3723879"/>
              <a:ext cx="2457461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Les coques d’usine et nos mises en peinture sur site à façon</a:t>
              </a:r>
              <a:r>
                <a:rPr lang="fr-FR" sz="950" baseline="30000" dirty="0">
                  <a:solidFill>
                    <a:srgbClr val="002060"/>
                  </a:solidFill>
                  <a:latin typeface="Arial"/>
                </a:rPr>
                <a:t>(2)</a:t>
              </a: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 adaptent les détecteurs à la décoration environnante</a:t>
              </a:r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4230EFB-236C-4D26-8C02-17FC00B89849}"/>
                </a:ext>
              </a:extLst>
            </p:cNvPr>
            <p:cNvSpPr/>
            <p:nvPr/>
          </p:nvSpPr>
          <p:spPr>
            <a:xfrm>
              <a:off x="3582380" y="2910729"/>
              <a:ext cx="2457461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Améliorer</a:t>
              </a: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L’intégration esthétique sans impacter l’efficacité de la détection incendie</a:t>
              </a:r>
            </a:p>
          </p:txBody>
        </p:sp>
        <p:sp>
          <p:nvSpPr>
            <p:cNvPr id="71" name="Rectangle à coins arrondis 65">
              <a:extLst>
                <a:ext uri="{FF2B5EF4-FFF2-40B4-BE49-F238E27FC236}">
                  <a16:creationId xmlns:a16="http://schemas.microsoft.com/office/drawing/2014/main" id="{9CF779F8-3EF0-4EED-88A0-9105E776DDD0}"/>
                </a:ext>
              </a:extLst>
            </p:cNvPr>
            <p:cNvSpPr/>
            <p:nvPr/>
          </p:nvSpPr>
          <p:spPr>
            <a:xfrm>
              <a:off x="3707905" y="2009529"/>
              <a:ext cx="2232247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F193678F-994C-4A03-9926-5CB95D657883}"/>
                </a:ext>
              </a:extLst>
            </p:cNvPr>
            <p:cNvGrpSpPr/>
            <p:nvPr/>
          </p:nvGrpSpPr>
          <p:grpSpPr>
            <a:xfrm>
              <a:off x="3794330" y="2108979"/>
              <a:ext cx="2059395" cy="398892"/>
              <a:chOff x="1851093" y="2108979"/>
              <a:chExt cx="2059395" cy="398892"/>
            </a:xfrm>
          </p:grpSpPr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7E9045E8-DF91-46A5-9587-646847F4A9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42202" y="2153577"/>
                <a:ext cx="368286" cy="309695"/>
              </a:xfrm>
              <a:prstGeom prst="rect">
                <a:avLst/>
              </a:prstGeom>
            </p:spPr>
          </p:pic>
          <p:pic>
            <p:nvPicPr>
              <p:cNvPr id="85" name="Image 84">
                <a:extLst>
                  <a:ext uri="{FF2B5EF4-FFF2-40B4-BE49-F238E27FC236}">
                    <a16:creationId xmlns:a16="http://schemas.microsoft.com/office/drawing/2014/main" id="{468B223A-9783-42FA-8EAD-3EFD153315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002556" y="2150345"/>
                <a:ext cx="337067" cy="316158"/>
              </a:xfrm>
              <a:prstGeom prst="rect">
                <a:avLst/>
              </a:prstGeom>
            </p:spPr>
          </p:pic>
          <p:pic>
            <p:nvPicPr>
              <p:cNvPr id="86" name="Image 85">
                <a:extLst>
                  <a:ext uri="{FF2B5EF4-FFF2-40B4-BE49-F238E27FC236}">
                    <a16:creationId xmlns:a16="http://schemas.microsoft.com/office/drawing/2014/main" id="{EBDB1DC8-F837-49E2-B64B-F491DD5444F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 rot="16200000">
                <a:off x="1846196" y="2113876"/>
                <a:ext cx="398892" cy="389097"/>
              </a:xfrm>
              <a:prstGeom prst="rect">
                <a:avLst/>
              </a:prstGeom>
            </p:spPr>
          </p:pic>
          <p:pic>
            <p:nvPicPr>
              <p:cNvPr id="88" name="Image 87">
                <a:extLst>
                  <a:ext uri="{FF2B5EF4-FFF2-40B4-BE49-F238E27FC236}">
                    <a16:creationId xmlns:a16="http://schemas.microsoft.com/office/drawing/2014/main" id="{645D1425-9FD8-4D53-A183-FCEB65FCA3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442769" y="2130398"/>
                <a:ext cx="357208" cy="356052"/>
              </a:xfrm>
              <a:prstGeom prst="rect">
                <a:avLst/>
              </a:prstGeom>
            </p:spPr>
          </p:pic>
        </p:grp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7B9542DC-AF15-8BC9-70DE-7D1BFDBB94D4}"/>
                </a:ext>
              </a:extLst>
            </p:cNvPr>
            <p:cNvSpPr txBox="1"/>
            <p:nvPr/>
          </p:nvSpPr>
          <p:spPr>
            <a:xfrm>
              <a:off x="6269810" y="4522822"/>
              <a:ext cx="2597134" cy="1692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rPr>
                <a:t>liste de nos agences I7, F7 certifiées  : cnpp.com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CBA811E7-1557-7859-B9BF-309CB2016E7F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 ponctuelle, accessoires</a:t>
            </a:r>
          </a:p>
        </p:txBody>
      </p:sp>
    </p:spTree>
    <p:extLst>
      <p:ext uri="{BB962C8B-B14F-4D97-AF65-F5344CB8AC3E}">
        <p14:creationId xmlns:p14="http://schemas.microsoft.com/office/powerpoint/2010/main" val="97180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9788F6A8-8B76-4F64-95F1-A0B0D1277ED2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38" name="Image 37">
              <a:hlinkClick r:id="rId2" action="ppaction://hlinksldjump"/>
              <a:extLst>
                <a:ext uri="{FF2B5EF4-FFF2-40B4-BE49-F238E27FC236}">
                  <a16:creationId xmlns:a16="http://schemas.microsoft.com/office/drawing/2014/main" id="{64AF4A25-25CF-46A3-BDA7-C6DBDAA8CE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39" name="Image 38">
              <a:hlinkClick r:id="rId4" action="ppaction://hlinksldjump"/>
              <a:extLst>
                <a:ext uri="{FF2B5EF4-FFF2-40B4-BE49-F238E27FC236}">
                  <a16:creationId xmlns:a16="http://schemas.microsoft.com/office/drawing/2014/main" id="{1E78EF45-0C99-416C-BC87-376082BDE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49" name="Image 48">
              <a:hlinkClick r:id="rId6" action="ppaction://hlinksldjump"/>
              <a:extLst>
                <a:ext uri="{FF2B5EF4-FFF2-40B4-BE49-F238E27FC236}">
                  <a16:creationId xmlns:a16="http://schemas.microsoft.com/office/drawing/2014/main" id="{E5920D9F-343C-46EA-BE2A-7ECE32EDB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5ACC20D-C3BC-DE15-8CDF-C607F4CAEDE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0E536DB6-DB40-9EC3-BC0D-956454CE2B4B}"/>
              </a:ext>
            </a:extLst>
          </p:cNvPr>
          <p:cNvGrpSpPr/>
          <p:nvPr/>
        </p:nvGrpSpPr>
        <p:grpSpPr>
          <a:xfrm>
            <a:off x="179511" y="1155153"/>
            <a:ext cx="8712970" cy="3072750"/>
            <a:chOff x="179511" y="1619349"/>
            <a:chExt cx="8712970" cy="3072750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28C38C-8208-4FA2-8F88-5D446AB4390A}"/>
                </a:ext>
              </a:extLst>
            </p:cNvPr>
            <p:cNvSpPr/>
            <p:nvPr/>
          </p:nvSpPr>
          <p:spPr>
            <a:xfrm>
              <a:off x="2294622" y="1619349"/>
              <a:ext cx="3732286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>
                <a:defRPr/>
              </a:pPr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269810" y="3068006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d’installation I7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de maintenance F7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>
                <a:defRPr/>
              </a:pP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Systèmes de détection incendie Centralisateurs de mise en sécurité incendie</a:t>
              </a: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11072" y="2061836"/>
              <a:ext cx="765386" cy="5051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29535" y="2067834"/>
              <a:ext cx="806762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1" name="Arrondir un rectangle avec un coin du même côté 30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32" name="Connecteur droit 31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>
                <a:defRPr/>
              </a:pPr>
              <a:endParaRPr lang="fr-FR" sz="1800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>
                <a:defRPr/>
              </a:pPr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2" name="Image 41"/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F9A7CC63-A8BB-42CE-A061-DA4B6DDE6EDA}"/>
                </a:ext>
              </a:extLst>
            </p:cNvPr>
            <p:cNvGrpSpPr/>
            <p:nvPr/>
          </p:nvGrpSpPr>
          <p:grpSpPr>
            <a:xfrm>
              <a:off x="179511" y="1620046"/>
              <a:ext cx="1872208" cy="2895920"/>
              <a:chOff x="179512" y="1620046"/>
              <a:chExt cx="1872208" cy="289592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225E5F-5A35-4130-AC7E-81648F324A8A}"/>
                  </a:ext>
                </a:extLst>
              </p:cNvPr>
              <p:cNvSpPr/>
              <p:nvPr/>
            </p:nvSpPr>
            <p:spPr>
              <a:xfrm>
                <a:off x="179512" y="1620046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>
                  <a:defRPr/>
                </a:pPr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2CDE475-5A3E-4875-85E2-70629CB5E83F}"/>
                  </a:ext>
                </a:extLst>
              </p:cNvPr>
              <p:cNvSpPr/>
              <p:nvPr/>
            </p:nvSpPr>
            <p:spPr>
              <a:xfrm>
                <a:off x="179512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7CFE68C-8493-4BD7-9BFB-8762302D1E8A}"/>
                  </a:ext>
                </a:extLst>
              </p:cNvPr>
              <p:cNvSpPr/>
              <p:nvPr/>
            </p:nvSpPr>
            <p:spPr>
              <a:xfrm>
                <a:off x="179512" y="2684398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VEU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 - VEP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 - VLI</a:t>
                </a:r>
                <a:r>
                  <a:rPr lang="fr-FR" sz="950" b="1" cap="all" baseline="30000" dirty="0">
                    <a:solidFill>
                      <a:srgbClr val="1F497D"/>
                    </a:solidFill>
                    <a:latin typeface="Arial"/>
                  </a:rPr>
                  <a:t>®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E09766A-3B0D-4635-826A-BDFD64DB6F12}"/>
                  </a:ext>
                </a:extLst>
              </p:cNvPr>
              <p:cNvSpPr/>
              <p:nvPr/>
            </p:nvSpPr>
            <p:spPr>
              <a:xfrm>
                <a:off x="179512" y="1620047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Détection par aspiration</a:t>
                </a:r>
              </a:p>
            </p:txBody>
          </p:sp>
          <p:sp>
            <p:nvSpPr>
              <p:cNvPr id="79" name="Rectangle à coins arrondis 64">
                <a:extLst>
                  <a:ext uri="{FF2B5EF4-FFF2-40B4-BE49-F238E27FC236}">
                    <a16:creationId xmlns:a16="http://schemas.microsoft.com/office/drawing/2014/main" id="{B655F0F5-6B6C-4365-BA5F-8ED390448B9D}"/>
                  </a:ext>
                </a:extLst>
              </p:cNvPr>
              <p:cNvSpPr/>
              <p:nvPr/>
            </p:nvSpPr>
            <p:spPr>
              <a:xfrm>
                <a:off x="293280" y="1995686"/>
                <a:ext cx="1686432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>
                  <a:defRPr/>
                </a:pPr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E94A3BBB-B333-41DF-84B4-873065F4483F}"/>
                  </a:ext>
                </a:extLst>
              </p:cNvPr>
              <p:cNvGrpSpPr/>
              <p:nvPr/>
            </p:nvGrpSpPr>
            <p:grpSpPr>
              <a:xfrm>
                <a:off x="416416" y="2044965"/>
                <a:ext cx="1440160" cy="505046"/>
                <a:chOff x="395536" y="2059959"/>
                <a:chExt cx="1440160" cy="505046"/>
              </a:xfrm>
            </p:grpSpPr>
            <p:pic>
              <p:nvPicPr>
                <p:cNvPr id="85" name="Picture 6">
                  <a:extLst>
                    <a:ext uri="{FF2B5EF4-FFF2-40B4-BE49-F238E27FC236}">
                      <a16:creationId xmlns:a16="http://schemas.microsoft.com/office/drawing/2014/main" id="{66D38FAF-D323-4781-945A-E81F76A81D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2059959"/>
                  <a:ext cx="708487" cy="5050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" name="Image 85">
                  <a:extLst>
                    <a:ext uri="{FF2B5EF4-FFF2-40B4-BE49-F238E27FC236}">
                      <a16:creationId xmlns:a16="http://schemas.microsoft.com/office/drawing/2014/main" id="{36125545-E265-4418-9595-CF5E0B29C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46359" y="2060444"/>
                  <a:ext cx="689337" cy="50407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8F0ED72-A481-4557-B725-7E7D46542E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0180" y="1708668"/>
              <a:ext cx="3070570" cy="2006596"/>
              <a:chOff x="2464633" y="1620914"/>
              <a:chExt cx="2716497" cy="1775212"/>
            </a:xfrm>
          </p:grpSpPr>
          <p:pic>
            <p:nvPicPr>
              <p:cNvPr id="52" name="Picture 3">
                <a:extLst>
                  <a:ext uri="{FF2B5EF4-FFF2-40B4-BE49-F238E27FC236}">
                    <a16:creationId xmlns:a16="http://schemas.microsoft.com/office/drawing/2014/main" id="{7395973C-2F74-45EF-94E5-BB4792A493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clrChange>
                  <a:clrFrom>
                    <a:srgbClr val="FFEEBD"/>
                  </a:clrFrom>
                  <a:clrTo>
                    <a:srgbClr val="FFEEB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633" y="1620914"/>
                <a:ext cx="2716497" cy="177521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Image 8" descr="Une image contenant texte, boîtier, accessoire&#10;&#10;Description générée automatiquement">
                <a:extLst>
                  <a:ext uri="{FF2B5EF4-FFF2-40B4-BE49-F238E27FC236}">
                    <a16:creationId xmlns:a16="http://schemas.microsoft.com/office/drawing/2014/main" id="{F34FCC5E-6957-4385-AFB4-C2BC516E0E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389093" y="2903261"/>
                <a:ext cx="786039" cy="492865"/>
              </a:xfrm>
              <a:prstGeom prst="rect">
                <a:avLst/>
              </a:prstGeom>
            </p:spPr>
          </p:pic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C7A9A3-0FA1-4768-8F9B-3C6CC29B6C48}"/>
                </a:ext>
              </a:extLst>
            </p:cNvPr>
            <p:cNvSpPr/>
            <p:nvPr/>
          </p:nvSpPr>
          <p:spPr>
            <a:xfrm>
              <a:off x="179515" y="3723878"/>
              <a:ext cx="1872206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La détection par aspiration protège les entrepôts, processus digitaux, salles blanches, salles de spectacles, archives, combles, halls, …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A2A42C-D34F-45ED-8A65-5A3F0A072456}"/>
                </a:ext>
              </a:extLst>
            </p:cNvPr>
            <p:cNvSpPr/>
            <p:nvPr/>
          </p:nvSpPr>
          <p:spPr>
            <a:xfrm>
              <a:off x="179514" y="2910727"/>
              <a:ext cx="1872208" cy="82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Détecter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Des volumes ou des armoires en intégrant les contraintes d’environnements variés aux enjeux d’exploitation élevés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BB18D51-3CD3-9357-4C44-1331E19A2525}"/>
                </a:ext>
              </a:extLst>
            </p:cNvPr>
            <p:cNvSpPr txBox="1"/>
            <p:nvPr/>
          </p:nvSpPr>
          <p:spPr>
            <a:xfrm>
              <a:off x="6269810" y="4522822"/>
              <a:ext cx="2597134" cy="1692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rPr>
                <a:t>liste de nos agences I7, F7 certifiées  : cnpp.com</a:t>
              </a: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FA9DB9D-7E99-940D-5B59-C5251B80E6E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 par aspiration</a:t>
            </a:r>
          </a:p>
        </p:txBody>
      </p:sp>
    </p:spTree>
    <p:extLst>
      <p:ext uri="{BB962C8B-B14F-4D97-AF65-F5344CB8AC3E}">
        <p14:creationId xmlns:p14="http://schemas.microsoft.com/office/powerpoint/2010/main" val="39385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FC6B2C2-4391-8945-CB6E-A6E3E5F673F1}"/>
              </a:ext>
            </a:extLst>
          </p:cNvPr>
          <p:cNvGrpSpPr/>
          <p:nvPr/>
        </p:nvGrpSpPr>
        <p:grpSpPr>
          <a:xfrm>
            <a:off x="196430" y="1155153"/>
            <a:ext cx="8696050" cy="2931161"/>
            <a:chOff x="196430" y="1616020"/>
            <a:chExt cx="8696050" cy="2931161"/>
          </a:xfrm>
        </p:grpSpPr>
        <p:grpSp>
          <p:nvGrpSpPr>
            <p:cNvPr id="82" name="Groupe 81">
              <a:extLst>
                <a:ext uri="{FF2B5EF4-FFF2-40B4-BE49-F238E27FC236}">
                  <a16:creationId xmlns:a16="http://schemas.microsoft.com/office/drawing/2014/main" id="{7964E31A-BCC6-4798-8C28-B9FD0D7A400C}"/>
                </a:ext>
              </a:extLst>
            </p:cNvPr>
            <p:cNvGrpSpPr/>
            <p:nvPr/>
          </p:nvGrpSpPr>
          <p:grpSpPr>
            <a:xfrm>
              <a:off x="7037192" y="1616020"/>
              <a:ext cx="1855288" cy="2899946"/>
              <a:chOff x="194083" y="1616020"/>
              <a:chExt cx="1855288" cy="289994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C80A8151-02AA-4272-955A-47C46201B540}"/>
                  </a:ext>
                </a:extLst>
              </p:cNvPr>
              <p:cNvSpPr/>
              <p:nvPr/>
            </p:nvSpPr>
            <p:spPr>
              <a:xfrm>
                <a:off x="211933" y="1616020"/>
                <a:ext cx="1837438" cy="2899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42B339ED-D75B-4DC3-AD08-12EEB5B21E29}"/>
                  </a:ext>
                </a:extLst>
              </p:cNvPr>
              <p:cNvSpPr/>
              <p:nvPr/>
            </p:nvSpPr>
            <p:spPr>
              <a:xfrm>
                <a:off x="211933" y="2677592"/>
                <a:ext cx="1837438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387C0FD3-CDC2-49FF-8423-BE20C68FA5AF}"/>
                  </a:ext>
                </a:extLst>
              </p:cNvPr>
              <p:cNvSpPr/>
              <p:nvPr/>
            </p:nvSpPr>
            <p:spPr>
              <a:xfrm>
                <a:off x="194083" y="2684396"/>
                <a:ext cx="185528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Capillaires</a:t>
                </a: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BB0776F-4022-49F5-BEA5-ECE3E5F1255D}"/>
                  </a:ext>
                </a:extLst>
              </p:cNvPr>
              <p:cNvSpPr/>
              <p:nvPr/>
            </p:nvSpPr>
            <p:spPr>
              <a:xfrm>
                <a:off x="202408" y="3719852"/>
                <a:ext cx="1846963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Les capillaires permettent une adaptation esthétique dans les corniches et plafonniers.</a:t>
                </a: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CAF00C9F-BF9B-4DC6-9A18-E68CBC3072DB}"/>
                  </a:ext>
                </a:extLst>
              </p:cNvPr>
              <p:cNvSpPr/>
              <p:nvPr/>
            </p:nvSpPr>
            <p:spPr>
              <a:xfrm>
                <a:off x="202408" y="2910726"/>
                <a:ext cx="1846963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Intégrer </a:t>
                </a:r>
                <a:endParaRPr lang="fr-FR" sz="95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les réseaux d’aspiration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des salles classées et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salles monumentales</a:t>
                </a:r>
              </a:p>
            </p:txBody>
          </p:sp>
          <p:grpSp>
            <p:nvGrpSpPr>
              <p:cNvPr id="91" name="Groupe 90">
                <a:extLst>
                  <a:ext uri="{FF2B5EF4-FFF2-40B4-BE49-F238E27FC236}">
                    <a16:creationId xmlns:a16="http://schemas.microsoft.com/office/drawing/2014/main" id="{BAA83330-D36A-43D0-B4A3-E1E15231B70D}"/>
                  </a:ext>
                </a:extLst>
              </p:cNvPr>
              <p:cNvGrpSpPr/>
              <p:nvPr/>
            </p:nvGrpSpPr>
            <p:grpSpPr>
              <a:xfrm>
                <a:off x="554588" y="1989433"/>
                <a:ext cx="1152128" cy="603605"/>
                <a:chOff x="386337" y="1993459"/>
                <a:chExt cx="1152128" cy="603605"/>
              </a:xfrm>
            </p:grpSpPr>
            <p:sp>
              <p:nvSpPr>
                <p:cNvPr id="94" name="Rectangle à coins arrondis 101">
                  <a:extLst>
                    <a:ext uri="{FF2B5EF4-FFF2-40B4-BE49-F238E27FC236}">
                      <a16:creationId xmlns:a16="http://schemas.microsoft.com/office/drawing/2014/main" id="{F041216A-5C4E-4A3D-B5BD-B5D32C7FBAEE}"/>
                    </a:ext>
                  </a:extLst>
                </p:cNvPr>
                <p:cNvSpPr/>
                <p:nvPr/>
              </p:nvSpPr>
              <p:spPr>
                <a:xfrm>
                  <a:off x="386337" y="1993459"/>
                  <a:ext cx="1152128" cy="6036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fr-FR" sz="1800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pic>
              <p:nvPicPr>
                <p:cNvPr id="95" name="Image 94" descr="Une image contenant intérieur&#10;&#10;Description générée automatiquement">
                  <a:extLst>
                    <a:ext uri="{FF2B5EF4-FFF2-40B4-BE49-F238E27FC236}">
                      <a16:creationId xmlns:a16="http://schemas.microsoft.com/office/drawing/2014/main" id="{B2C90B9F-7B2C-4107-BFD4-5DB59476A5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7169" y="2066622"/>
                  <a:ext cx="457466" cy="474145"/>
                </a:xfrm>
                <a:prstGeom prst="rect">
                  <a:avLst/>
                </a:prstGeom>
              </p:spPr>
            </p:pic>
            <p:pic>
              <p:nvPicPr>
                <p:cNvPr id="98" name="Image 97" descr="Une image contenant intérieur, microphone, projecteur&#10;&#10;Description générée automatiquement">
                  <a:extLst>
                    <a:ext uri="{FF2B5EF4-FFF2-40B4-BE49-F238E27FC236}">
                      <a16:creationId xmlns:a16="http://schemas.microsoft.com/office/drawing/2014/main" id="{801D50C4-E7B8-480E-A65B-04326957C2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 rot="5400000">
                  <a:off x="459583" y="2119861"/>
                  <a:ext cx="467669" cy="372138"/>
                </a:xfrm>
                <a:prstGeom prst="rect">
                  <a:avLst/>
                </a:prstGeom>
              </p:spPr>
            </p:pic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D50B1116-11C2-4A77-800E-EA4EC22A3277}"/>
                  </a:ext>
                </a:extLst>
              </p:cNvPr>
              <p:cNvSpPr/>
              <p:nvPr/>
            </p:nvSpPr>
            <p:spPr>
              <a:xfrm>
                <a:off x="202408" y="1616021"/>
                <a:ext cx="1846963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Accessoire réseau</a:t>
                </a:r>
              </a:p>
            </p:txBody>
          </p:sp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3BD04969-0D3C-4455-BD86-81C58E31D248}"/>
                </a:ext>
              </a:extLst>
            </p:cNvPr>
            <p:cNvGrpSpPr/>
            <p:nvPr/>
          </p:nvGrpSpPr>
          <p:grpSpPr>
            <a:xfrm>
              <a:off x="2455648" y="1620046"/>
              <a:ext cx="1881734" cy="2927134"/>
              <a:chOff x="2156257" y="1620046"/>
              <a:chExt cx="1881734" cy="2927134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58472C51-ACD5-4D57-B4B5-1FBEDD59623D}"/>
                  </a:ext>
                </a:extLst>
              </p:cNvPr>
              <p:cNvSpPr/>
              <p:nvPr/>
            </p:nvSpPr>
            <p:spPr>
              <a:xfrm>
                <a:off x="2165783" y="1620046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2156258" y="2681619"/>
                <a:ext cx="1881062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2164008" y="2684397"/>
                <a:ext cx="1873311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Filtre en ligne / The Pac</a:t>
                </a: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2156257" y="3723878"/>
                <a:ext cx="1881063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Les environnements poussiéreux gardent un haut niveau d’exigence par les filtres complémentaires associés </a:t>
                </a:r>
              </a:p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au détecteur</a:t>
                </a: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2173533" y="2910727"/>
                <a:ext cx="1863787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Filtrer</a:t>
                </a:r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Les poussières et nettoyer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les réseaux d’aspiration automatiquement</a:t>
                </a:r>
              </a:p>
            </p:txBody>
          </p:sp>
          <p:sp>
            <p:nvSpPr>
              <p:cNvPr id="102" name="Rectangle à coins arrondis 101"/>
              <p:cNvSpPr/>
              <p:nvPr/>
            </p:nvSpPr>
            <p:spPr>
              <a:xfrm>
                <a:off x="2550397" y="1995685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grpSp>
            <p:nvGrpSpPr>
              <p:cNvPr id="113" name="Groupe 112"/>
              <p:cNvGrpSpPr/>
              <p:nvPr/>
            </p:nvGrpSpPr>
            <p:grpSpPr>
              <a:xfrm>
                <a:off x="2619716" y="2028433"/>
                <a:ext cx="1013491" cy="538108"/>
                <a:chOff x="2550397" y="2028433"/>
                <a:chExt cx="1013491" cy="538108"/>
              </a:xfrm>
            </p:grpSpPr>
            <p:pic>
              <p:nvPicPr>
                <p:cNvPr id="114" name="Picture 3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196106" y="2028433"/>
                  <a:ext cx="367782" cy="5381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15" name="Image 114"/>
                <p:cNvPicPr>
                  <a:picLocks noChangeAspect="1"/>
                </p:cNvPicPr>
                <p:nvPr/>
              </p:nvPicPr>
              <p:blipFill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50397" y="2138023"/>
                  <a:ext cx="563441" cy="318929"/>
                </a:xfrm>
                <a:prstGeom prst="rect">
                  <a:avLst/>
                </a:prstGeom>
              </p:spPr>
            </p:pic>
          </p:grp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B641611A-5DD2-4125-8F02-497001852278}"/>
                  </a:ext>
                </a:extLst>
              </p:cNvPr>
              <p:cNvSpPr/>
              <p:nvPr/>
            </p:nvSpPr>
            <p:spPr>
              <a:xfrm>
                <a:off x="2164531" y="1620047"/>
                <a:ext cx="1846963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Stabilisation poussière</a:t>
                </a:r>
              </a:p>
            </p:txBody>
          </p:sp>
        </p:grp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E5D1AB4-305A-49CE-9837-66110559CC71}"/>
                </a:ext>
              </a:extLst>
            </p:cNvPr>
            <p:cNvGrpSpPr/>
            <p:nvPr/>
          </p:nvGrpSpPr>
          <p:grpSpPr>
            <a:xfrm>
              <a:off x="4741313" y="1620046"/>
              <a:ext cx="1891947" cy="2895920"/>
              <a:chOff x="4156217" y="1620046"/>
              <a:chExt cx="1891947" cy="2895920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FE103A36-0BCC-4CB9-88FB-BF4A801C215D}"/>
                  </a:ext>
                </a:extLst>
              </p:cNvPr>
              <p:cNvSpPr/>
              <p:nvPr/>
            </p:nvSpPr>
            <p:spPr>
              <a:xfrm>
                <a:off x="4167631" y="1620046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en-US" sz="1050" baseline="30000" dirty="0">
                  <a:solidFill>
                    <a:prstClr val="black"/>
                  </a:solidFill>
                  <a:latin typeface="Arial"/>
                </a:endParaRPr>
              </a:p>
              <a:p>
                <a:pPr algn="ctr" defTabSz="914378"/>
                <a:endParaRPr lang="fr-FR" sz="4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4156217" y="2681619"/>
                <a:ext cx="1891947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cap="small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4175957" y="2684398"/>
                <a:ext cx="1872207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00" b="1" cap="all" dirty="0">
                    <a:solidFill>
                      <a:srgbClr val="002060"/>
                    </a:solidFill>
                    <a:latin typeface="Arial"/>
                  </a:rPr>
                  <a:t>Récupérateur d’humidité</a:t>
                </a: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4156217" y="3723878"/>
                <a:ext cx="1891947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Les règles d’installation et accessoires adaptés complètent la détection des entrepôts à froid négatif</a:t>
                </a: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175957" y="2910728"/>
                <a:ext cx="1872207" cy="5309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S’adapter 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aux températures et hygrométries extrêmes</a:t>
                </a:r>
              </a:p>
            </p:txBody>
          </p:sp>
          <p:sp>
            <p:nvSpPr>
              <p:cNvPr id="107" name="Rectangle à coins arrondis 106"/>
              <p:cNvSpPr/>
              <p:nvPr/>
            </p:nvSpPr>
            <p:spPr>
              <a:xfrm>
                <a:off x="4559440" y="1995686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grpSp>
            <p:nvGrpSpPr>
              <p:cNvPr id="93" name="Groupe 92"/>
              <p:cNvGrpSpPr>
                <a:grpSpLocks noChangeAspect="1"/>
              </p:cNvGrpSpPr>
              <p:nvPr/>
            </p:nvGrpSpPr>
            <p:grpSpPr>
              <a:xfrm>
                <a:off x="4939529" y="2054209"/>
                <a:ext cx="391951" cy="486558"/>
                <a:chOff x="1195262" y="2870093"/>
                <a:chExt cx="1045974" cy="1298445"/>
              </a:xfrm>
            </p:grpSpPr>
            <p:pic>
              <p:nvPicPr>
                <p:cNvPr id="96" name="Image 95"/>
                <p:cNvPicPr>
                  <a:picLocks noChangeAspect="1"/>
                </p:cNvPicPr>
                <p:nvPr/>
              </p:nvPicPr>
              <p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95262" y="2870093"/>
                  <a:ext cx="970804" cy="1147022"/>
                </a:xfrm>
                <a:prstGeom prst="rect">
                  <a:avLst/>
                </a:prstGeom>
              </p:spPr>
            </p:pic>
            <p:pic>
              <p:nvPicPr>
                <p:cNvPr id="97" name="Image 96"/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474837" y="3523931"/>
                  <a:ext cx="766399" cy="644607"/>
                </a:xfrm>
                <a:prstGeom prst="rect">
                  <a:avLst/>
                </a:prstGeom>
              </p:spPr>
            </p:pic>
          </p:grp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60E810B3-BDAA-4103-AD80-3116B845F59B}"/>
                  </a:ext>
                </a:extLst>
              </p:cNvPr>
              <p:cNvSpPr/>
              <p:nvPr/>
            </p:nvSpPr>
            <p:spPr>
              <a:xfrm>
                <a:off x="4172518" y="1620047"/>
                <a:ext cx="1846963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Entrepôts froid</a:t>
                </a:r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726CF423-A3BA-466D-BA30-8F4965682DF7}"/>
                </a:ext>
              </a:extLst>
            </p:cNvPr>
            <p:cNvGrpSpPr/>
            <p:nvPr/>
          </p:nvGrpSpPr>
          <p:grpSpPr>
            <a:xfrm>
              <a:off x="196430" y="1620047"/>
              <a:ext cx="1855288" cy="2927134"/>
              <a:chOff x="196429" y="1620046"/>
              <a:chExt cx="1855288" cy="2927134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E89C6E5B-3FDD-4CAC-87EC-14EF551FBC75}"/>
                  </a:ext>
                </a:extLst>
              </p:cNvPr>
              <p:cNvSpPr/>
              <p:nvPr/>
            </p:nvSpPr>
            <p:spPr>
              <a:xfrm>
                <a:off x="214279" y="1620046"/>
                <a:ext cx="1837438" cy="28999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 defTabSz="914378"/>
                <a:endParaRPr lang="fr-FR" sz="80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F462D756-B917-4DD2-B108-5E5BD09C7C6E}"/>
                  </a:ext>
                </a:extLst>
              </p:cNvPr>
              <p:cNvSpPr/>
              <p:nvPr/>
            </p:nvSpPr>
            <p:spPr>
              <a:xfrm>
                <a:off x="214279" y="2681618"/>
                <a:ext cx="1837438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20BF9E9-8138-415B-8014-3A5574C0FC2B}"/>
                  </a:ext>
                </a:extLst>
              </p:cNvPr>
              <p:cNvSpPr/>
              <p:nvPr/>
            </p:nvSpPr>
            <p:spPr>
              <a:xfrm>
                <a:off x="196429" y="2688422"/>
                <a:ext cx="185528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cap="all" dirty="0">
                    <a:solidFill>
                      <a:srgbClr val="1F497D"/>
                    </a:solidFill>
                    <a:latin typeface="Arial"/>
                  </a:rPr>
                  <a:t>FIL - COR - KIT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9A0EEA9-F31D-4DFE-A4E1-94502DF933B7}"/>
                  </a:ext>
                </a:extLst>
              </p:cNvPr>
              <p:cNvSpPr/>
              <p:nvPr/>
            </p:nvSpPr>
            <p:spPr>
              <a:xfrm>
                <a:off x="204754" y="3723878"/>
                <a:ext cx="1846963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dirty="0">
                    <a:solidFill>
                      <a:srgbClr val="002060"/>
                    </a:solidFill>
                    <a:latin typeface="Arial"/>
                  </a:rPr>
                  <a:t>Le filtre FIL-COR est pensé pour ajouter des produits absorbants de gaz chimiques dans un filtre adaptable au réseau d’aspiration</a:t>
                </a: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3123B5EB-D285-4217-A44B-1E7F40B17EDB}"/>
                  </a:ext>
                </a:extLst>
              </p:cNvPr>
              <p:cNvSpPr/>
              <p:nvPr/>
            </p:nvSpPr>
            <p:spPr>
              <a:xfrm>
                <a:off x="204754" y="2914752"/>
                <a:ext cx="1846963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Filtrer</a:t>
                </a:r>
              </a:p>
              <a:p>
                <a:pPr algn="ctr" defTabSz="914378"/>
                <a:r>
                  <a:rPr lang="fr-FR" sz="950" dirty="0">
                    <a:solidFill>
                      <a:prstClr val="black"/>
                    </a:solidFill>
                    <a:latin typeface="Arial"/>
                  </a:rPr>
                  <a:t>Les environnements corrosifs nécessitant une détection incendie de fumée</a:t>
                </a:r>
              </a:p>
              <a:p>
                <a:pPr algn="ctr" defTabSz="914378"/>
                <a:endParaRPr lang="fr-FR" sz="950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78" name="Rectangle à coins arrondis 101">
                <a:extLst>
                  <a:ext uri="{FF2B5EF4-FFF2-40B4-BE49-F238E27FC236}">
                    <a16:creationId xmlns:a16="http://schemas.microsoft.com/office/drawing/2014/main" id="{77865E81-8B65-4116-A00D-646AFBF91654}"/>
                  </a:ext>
                </a:extLst>
              </p:cNvPr>
              <p:cNvSpPr/>
              <p:nvPr/>
            </p:nvSpPr>
            <p:spPr>
              <a:xfrm>
                <a:off x="556934" y="1993459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1800" dirty="0">
                  <a:solidFill>
                    <a:prstClr val="white"/>
                  </a:solidFill>
                  <a:latin typeface="Arial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5752CA3-CB74-43D3-91D4-777D07DAA192}"/>
                  </a:ext>
                </a:extLst>
              </p:cNvPr>
              <p:cNvSpPr/>
              <p:nvPr/>
            </p:nvSpPr>
            <p:spPr>
              <a:xfrm>
                <a:off x="204754" y="1620047"/>
                <a:ext cx="1846963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>
                  <a:defRPr/>
                </a:pPr>
                <a:r>
                  <a:rPr lang="fr-FR" sz="1050" dirty="0">
                    <a:solidFill>
                      <a:srgbClr val="002060"/>
                    </a:solidFill>
                    <a:latin typeface="Arial"/>
                  </a:rPr>
                  <a:t>Accessoire réseau</a:t>
                </a:r>
              </a:p>
            </p:txBody>
          </p:sp>
          <p:grpSp>
            <p:nvGrpSpPr>
              <p:cNvPr id="9" name="Groupe 8">
                <a:extLst>
                  <a:ext uri="{FF2B5EF4-FFF2-40B4-BE49-F238E27FC236}">
                    <a16:creationId xmlns:a16="http://schemas.microsoft.com/office/drawing/2014/main" id="{9CCD4DC4-2591-4EB4-B315-FB64627E193B}"/>
                  </a:ext>
                </a:extLst>
              </p:cNvPr>
              <p:cNvGrpSpPr/>
              <p:nvPr/>
            </p:nvGrpSpPr>
            <p:grpSpPr>
              <a:xfrm>
                <a:off x="697560" y="2054209"/>
                <a:ext cx="870877" cy="507601"/>
                <a:chOff x="613931" y="2054209"/>
                <a:chExt cx="870877" cy="507601"/>
              </a:xfrm>
            </p:grpSpPr>
            <p:pic>
              <p:nvPicPr>
                <p:cNvPr id="2" name="Image 1">
                  <a:extLst>
                    <a:ext uri="{FF2B5EF4-FFF2-40B4-BE49-F238E27FC236}">
                      <a16:creationId xmlns:a16="http://schemas.microsoft.com/office/drawing/2014/main" id="{0D7987CB-9F34-4B84-BB3A-59B571409B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3931" y="2054209"/>
                  <a:ext cx="380700" cy="507601"/>
                </a:xfrm>
                <a:prstGeom prst="rect">
                  <a:avLst/>
                </a:prstGeom>
              </p:spPr>
            </p:pic>
            <p:pic>
              <p:nvPicPr>
                <p:cNvPr id="8" name="Image 7">
                  <a:extLst>
                    <a:ext uri="{FF2B5EF4-FFF2-40B4-BE49-F238E27FC236}">
                      <a16:creationId xmlns:a16="http://schemas.microsoft.com/office/drawing/2014/main" id="{0573F0A1-F740-474D-9E9F-E83D3EF15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1290" y="2062164"/>
                  <a:ext cx="373518" cy="478603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4113CD23-646A-4660-BB95-C61B3F073D12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3" name="Image 62">
              <a:hlinkClick r:id="rId11" action="ppaction://hlinksldjump"/>
              <a:extLst>
                <a:ext uri="{FF2B5EF4-FFF2-40B4-BE49-F238E27FC236}">
                  <a16:creationId xmlns:a16="http://schemas.microsoft.com/office/drawing/2014/main" id="{8C0BE75C-49E4-4F47-8AFA-B09E0BB02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4" name="Image 63">
              <a:hlinkClick r:id="rId13" action="ppaction://hlinksldjump"/>
              <a:extLst>
                <a:ext uri="{FF2B5EF4-FFF2-40B4-BE49-F238E27FC236}">
                  <a16:creationId xmlns:a16="http://schemas.microsoft.com/office/drawing/2014/main" id="{ADB3F29D-2B4E-472A-AFC9-790C795B4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5" name="Image 6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F92F83C-94F6-485C-AAC9-0BB2CFE22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687C2D2-E7E5-D256-001D-46AFAAA560BA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D04D40-FB7B-9C86-F77E-7281698FB75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 par aspiration</a:t>
            </a:r>
          </a:p>
        </p:txBody>
      </p:sp>
    </p:spTree>
    <p:extLst>
      <p:ext uri="{BB962C8B-B14F-4D97-AF65-F5344CB8AC3E}">
        <p14:creationId xmlns:p14="http://schemas.microsoft.com/office/powerpoint/2010/main" val="206167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ubb-Dec22">
  <a:themeElements>
    <a:clrScheme name="Chubb-test-dec22">
      <a:dk1>
        <a:srgbClr val="000000"/>
      </a:dk1>
      <a:lt1>
        <a:srgbClr val="FFFFFF"/>
      </a:lt1>
      <a:dk2>
        <a:srgbClr val="0067B1"/>
      </a:dk2>
      <a:lt2>
        <a:srgbClr val="FFFFFF"/>
      </a:lt2>
      <a:accent1>
        <a:srgbClr val="0067B1"/>
      </a:accent1>
      <a:accent2>
        <a:srgbClr val="97CDE1"/>
      </a:accent2>
      <a:accent3>
        <a:srgbClr val="C3C3C7"/>
      </a:accent3>
      <a:accent4>
        <a:srgbClr val="868686"/>
      </a:accent4>
      <a:accent5>
        <a:srgbClr val="F92745"/>
      </a:accent5>
      <a:accent6>
        <a:srgbClr val="1DB390"/>
      </a:accent6>
      <a:hlink>
        <a:srgbClr val="FF9900"/>
      </a:hlink>
      <a:folHlink>
        <a:srgbClr val="F9274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/>
        </a:defPPr>
      </a:lstStyle>
    </a:txDef>
  </a:objectDefaults>
  <a:extraClrSchemeLst/>
  <a:custClrLst>
    <a:custClr name="Chubb blue">
      <a:srgbClr val="0067B1"/>
    </a:custClr>
    <a:custClr name="Innovation blue">
      <a:srgbClr val="00A0E4"/>
    </a:custClr>
    <a:custClr name="Fire red">
      <a:srgbClr val="F92745"/>
    </a:custClr>
    <a:custClr name="ESG green">
      <a:srgbClr val="1DB390"/>
    </a:custClr>
    <a:custClr name="Security grey">
      <a:srgbClr val="868686"/>
    </a:custClr>
    <a:custClr name="People orange">
      <a:srgbClr val="FF9900"/>
    </a:custClr>
    <a:custClr name="Vision+ green">
      <a:srgbClr val="58B031"/>
    </a:custClr>
    <a:custClr name="Soft blue">
      <a:srgbClr val="97CDE1"/>
    </a:custClr>
    <a:custClr name="Yellow">
      <a:srgbClr val="F6CB46"/>
    </a:custClr>
    <a:custClr name="Soft grey">
      <a:srgbClr val="C3C3C7"/>
    </a:custClr>
    <a:custClr name="Seafoam">
      <a:srgbClr val="6BCC94"/>
    </a:custClr>
    <a:custClr name="Nude">
      <a:srgbClr val="E5CFBF"/>
    </a:custClr>
  </a:custClrLst>
  <a:extLst>
    <a:ext uri="{05A4C25C-085E-4340-85A3-A5531E510DB2}">
      <thm15:themeFamily xmlns:thm15="http://schemas.microsoft.com/office/thememl/2012/main" name="Romola-v1" id="{6F026CD1-82BA-4210-AA95-7C51B50889F2}" vid="{F145A1CA-3500-4D7F-B498-3DD93CC30C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3040</TotalTime>
  <Words>6913</Words>
  <Application>Microsoft Office PowerPoint</Application>
  <PresentationFormat>Affichage à l'écran (16:9)</PresentationFormat>
  <Paragraphs>2000</Paragraphs>
  <Slides>51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Cooper Black</vt:lpstr>
      <vt:lpstr>HelveticaNeueLT Pro 57 Cn</vt:lpstr>
      <vt:lpstr>Monotype Corsiva</vt:lpstr>
      <vt:lpstr>Wingdings</vt:lpstr>
      <vt:lpstr>Wingdings 2</vt:lpstr>
      <vt:lpstr>Chubb-Dec22</vt:lpstr>
      <vt:lpstr>LES SOLUTIONS CHUBB FRANCE</vt:lpstr>
      <vt:lpstr>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Nous sommes Chubb Fire &amp; Security</vt:lpstr>
      <vt:lpstr>Powered by API GROUP</vt:lpstr>
      <vt:lpstr>Powered by API GROUP </vt:lpstr>
      <vt:lpstr>Nos valeurs</vt:lpstr>
      <vt:lpstr>Chubb Fire &amp; Security Group</vt:lpstr>
      <vt:lpstr>Chubb Fire &amp; Security Group</vt:lpstr>
      <vt:lpstr>Chubb Fire &amp; Security Group</vt:lpstr>
      <vt:lpstr>Chubb France</vt:lpstr>
      <vt:lpstr>Chubb France</vt:lpstr>
      <vt:lpstr>Chubb France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Caron, Pierre Nicolas</dc:creator>
  <cp:lastModifiedBy>Caron, Pierre Nicolas</cp:lastModifiedBy>
  <cp:revision>60</cp:revision>
  <dcterms:created xsi:type="dcterms:W3CDTF">2021-04-22T08:29:53Z</dcterms:created>
  <dcterms:modified xsi:type="dcterms:W3CDTF">2023-02-20T10:22:20Z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85f6713-6d19-40ac-a071-63e831bc1e58_Enabled">
    <vt:lpwstr>true</vt:lpwstr>
  </property>
  <property fmtid="{D5CDD505-2E9C-101B-9397-08002B2CF9AE}" pid="3" name="MSIP_Label_b85f6713-6d19-40ac-a071-63e831bc1e58_SetDate">
    <vt:lpwstr>2022-12-14T06:28:02Z</vt:lpwstr>
  </property>
  <property fmtid="{D5CDD505-2E9C-101B-9397-08002B2CF9AE}" pid="4" name="MSIP_Label_b85f6713-6d19-40ac-a071-63e831bc1e58_Method">
    <vt:lpwstr>Standard</vt:lpwstr>
  </property>
  <property fmtid="{D5CDD505-2E9C-101B-9397-08002B2CF9AE}" pid="5" name="MSIP_Label_b85f6713-6d19-40ac-a071-63e831bc1e58_Name">
    <vt:lpwstr>Confidential - Low</vt:lpwstr>
  </property>
  <property fmtid="{D5CDD505-2E9C-101B-9397-08002B2CF9AE}" pid="6" name="MSIP_Label_b85f6713-6d19-40ac-a071-63e831bc1e58_SiteId">
    <vt:lpwstr>36839a65-7f3f-4bac-9ea4-f571f10a9a03</vt:lpwstr>
  </property>
  <property fmtid="{D5CDD505-2E9C-101B-9397-08002B2CF9AE}" pid="7" name="MSIP_Label_b85f6713-6d19-40ac-a071-63e831bc1e58_ActionId">
    <vt:lpwstr>4582ff51-1482-4bd7-ba3b-3982d14c113f</vt:lpwstr>
  </property>
  <property fmtid="{D5CDD505-2E9C-101B-9397-08002B2CF9AE}" pid="8" name="MSIP_Label_b85f6713-6d19-40ac-a071-63e831bc1e58_ContentBits">
    <vt:lpwstr>0</vt:lpwstr>
  </property>
</Properties>
</file>